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7142"/>
  <p:notesSz cx="12192000" cy="8775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81675" y="339534"/>
            <a:ext cx="4428648" cy="1390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1D40AF"/>
                </a:solidFill>
                <a:latin typeface="Noto Sans JP"/>
                <a:cs typeface="Noto Sans JP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65469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D40AF"/>
                </a:solidFill>
                <a:latin typeface="Noto Sans JP"/>
                <a:cs typeface="Noto Sans JP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5469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D40AF"/>
                </a:solidFill>
                <a:latin typeface="Noto Sans JP"/>
                <a:cs typeface="Noto Sans JP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63550" y="1355661"/>
            <a:ext cx="2998470" cy="435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34054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D40AF"/>
                </a:solidFill>
                <a:latin typeface="Noto Sans JP"/>
                <a:cs typeface="Noto Sans JP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763249" y="5429249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428750" y="1428750"/>
                </a:move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7" y="1306167"/>
                </a:lnTo>
                <a:lnTo>
                  <a:pt x="10743" y="1253855"/>
                </a:lnTo>
                <a:lnTo>
                  <a:pt x="18142" y="1201779"/>
                </a:lnTo>
                <a:lnTo>
                  <a:pt x="27451" y="1150014"/>
                </a:lnTo>
                <a:lnTo>
                  <a:pt x="38660" y="1098627"/>
                </a:lnTo>
                <a:lnTo>
                  <a:pt x="51753" y="1047684"/>
                </a:lnTo>
                <a:lnTo>
                  <a:pt x="66711" y="997257"/>
                </a:lnTo>
                <a:lnTo>
                  <a:pt x="83517" y="947418"/>
                </a:lnTo>
                <a:lnTo>
                  <a:pt x="102144" y="898231"/>
                </a:lnTo>
                <a:lnTo>
                  <a:pt x="122569" y="849760"/>
                </a:lnTo>
                <a:lnTo>
                  <a:pt x="144767" y="802075"/>
                </a:lnTo>
                <a:lnTo>
                  <a:pt x="168702" y="755241"/>
                </a:lnTo>
                <a:lnTo>
                  <a:pt x="194345" y="709319"/>
                </a:lnTo>
                <a:lnTo>
                  <a:pt x="221662" y="664371"/>
                </a:lnTo>
                <a:lnTo>
                  <a:pt x="250616" y="620458"/>
                </a:lnTo>
                <a:lnTo>
                  <a:pt x="281165" y="577644"/>
                </a:lnTo>
                <a:lnTo>
                  <a:pt x="313269" y="535982"/>
                </a:lnTo>
                <a:lnTo>
                  <a:pt x="346886" y="495528"/>
                </a:lnTo>
                <a:lnTo>
                  <a:pt x="381969" y="456339"/>
                </a:lnTo>
                <a:lnTo>
                  <a:pt x="418469" y="418470"/>
                </a:lnTo>
                <a:lnTo>
                  <a:pt x="456339" y="381971"/>
                </a:lnTo>
                <a:lnTo>
                  <a:pt x="495528" y="346887"/>
                </a:lnTo>
                <a:lnTo>
                  <a:pt x="535982" y="313270"/>
                </a:lnTo>
                <a:lnTo>
                  <a:pt x="577642" y="281167"/>
                </a:lnTo>
                <a:lnTo>
                  <a:pt x="620457" y="250617"/>
                </a:lnTo>
                <a:lnTo>
                  <a:pt x="664369" y="221664"/>
                </a:lnTo>
                <a:lnTo>
                  <a:pt x="709319" y="194347"/>
                </a:lnTo>
                <a:lnTo>
                  <a:pt x="755242" y="168704"/>
                </a:lnTo>
                <a:lnTo>
                  <a:pt x="802075" y="144769"/>
                </a:lnTo>
                <a:lnTo>
                  <a:pt x="849760" y="122572"/>
                </a:lnTo>
                <a:lnTo>
                  <a:pt x="898231" y="102145"/>
                </a:lnTo>
                <a:lnTo>
                  <a:pt x="947418" y="83518"/>
                </a:lnTo>
                <a:lnTo>
                  <a:pt x="997258" y="66714"/>
                </a:lnTo>
                <a:lnTo>
                  <a:pt x="1047685" y="51754"/>
                </a:lnTo>
                <a:lnTo>
                  <a:pt x="1098626" y="38661"/>
                </a:lnTo>
                <a:lnTo>
                  <a:pt x="1150014" y="27452"/>
                </a:lnTo>
                <a:lnTo>
                  <a:pt x="1201780" y="18142"/>
                </a:lnTo>
                <a:lnTo>
                  <a:pt x="1253856" y="10744"/>
                </a:lnTo>
                <a:lnTo>
                  <a:pt x="1306168" y="5268"/>
                </a:lnTo>
                <a:lnTo>
                  <a:pt x="1358644" y="1721"/>
                </a:lnTo>
                <a:lnTo>
                  <a:pt x="1417058" y="0"/>
                </a:lnTo>
                <a:lnTo>
                  <a:pt x="1428750" y="0"/>
                </a:lnTo>
                <a:lnTo>
                  <a:pt x="1428750" y="1428750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674" y="340296"/>
            <a:ext cx="6148705" cy="5667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1D40AF"/>
                </a:solidFill>
                <a:latin typeface="Noto Sans JP"/>
                <a:cs typeface="Noto Sans JP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299" y="1062482"/>
            <a:ext cx="5589270" cy="448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65469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5880" rIns="0" bIns="0" rtlCol="0" vert="horz">
            <a:spAutoFit/>
          </a:bodyPr>
          <a:lstStyle/>
          <a:p>
            <a:pPr marL="557530" marR="5080" indent="-545465">
              <a:lnSpc>
                <a:spcPts val="5250"/>
              </a:lnSpc>
              <a:spcBef>
                <a:spcPts val="440"/>
              </a:spcBef>
            </a:pPr>
            <a:r>
              <a:rPr dirty="0" sz="4550" spc="-865">
                <a:latin typeface="Malgun Gothic"/>
                <a:cs typeface="Malgun Gothic"/>
              </a:rPr>
              <a:t>음식열량예측을</a:t>
            </a:r>
            <a:r>
              <a:rPr dirty="0" sz="4550" spc="-475">
                <a:latin typeface="Malgun Gothic"/>
                <a:cs typeface="Malgun Gothic"/>
              </a:rPr>
              <a:t> </a:t>
            </a:r>
            <a:r>
              <a:rPr dirty="0" sz="4550" spc="-890">
                <a:latin typeface="Malgun Gothic"/>
                <a:cs typeface="Malgun Gothic"/>
              </a:rPr>
              <a:t>통한 </a:t>
            </a:r>
            <a:r>
              <a:rPr dirty="0" sz="4550" spc="-875">
                <a:latin typeface="Malgun Gothic"/>
                <a:cs typeface="Malgun Gothic"/>
              </a:rPr>
              <a:t>디지털헬스케어</a:t>
            </a:r>
            <a:endParaRPr sz="455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16251" y="1905254"/>
            <a:ext cx="3759835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-425">
                <a:solidFill>
                  <a:srgbClr val="465469"/>
                </a:solidFill>
                <a:latin typeface="Dotum"/>
                <a:cs typeface="Dotum"/>
              </a:rPr>
              <a:t>현대인을</a:t>
            </a:r>
            <a:r>
              <a:rPr dirty="0" sz="2350" spc="-204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350" spc="-425">
                <a:solidFill>
                  <a:srgbClr val="465469"/>
                </a:solidFill>
                <a:latin typeface="Dotum"/>
                <a:cs typeface="Dotum"/>
              </a:rPr>
              <a:t>위한</a:t>
            </a:r>
            <a:r>
              <a:rPr dirty="0" sz="2350" spc="-1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350" spc="-425">
                <a:solidFill>
                  <a:srgbClr val="465469"/>
                </a:solidFill>
                <a:latin typeface="Dotum"/>
                <a:cs typeface="Dotum"/>
              </a:rPr>
              <a:t>스마트한</a:t>
            </a:r>
            <a:r>
              <a:rPr dirty="0" sz="2350" spc="-1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350" spc="-425">
                <a:solidFill>
                  <a:srgbClr val="465469"/>
                </a:solidFill>
                <a:latin typeface="Dotum"/>
                <a:cs typeface="Dotum"/>
              </a:rPr>
              <a:t>건강</a:t>
            </a:r>
            <a:r>
              <a:rPr dirty="0" sz="2350" spc="-1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350" spc="-450">
                <a:solidFill>
                  <a:srgbClr val="465469"/>
                </a:solidFill>
                <a:latin typeface="Dotum"/>
                <a:cs typeface="Dotum"/>
              </a:rPr>
              <a:t>혁신</a:t>
            </a:r>
            <a:endParaRPr sz="2350">
              <a:latin typeface="Dotum"/>
              <a:cs typeface="Dotum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3067050"/>
            <a:ext cx="5714999" cy="32384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257904" y="6263512"/>
            <a:ext cx="7562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 b="0">
                <a:solidFill>
                  <a:srgbClr val="64738B"/>
                </a:solidFill>
                <a:latin typeface="Dubai Light"/>
                <a:cs typeface="Dubai Light"/>
              </a:rPr>
              <a:t>2025</a:t>
            </a:r>
            <a:r>
              <a:rPr dirty="0" sz="1350" spc="-110" b="0">
                <a:solidFill>
                  <a:srgbClr val="64738B"/>
                </a:solidFill>
                <a:latin typeface="Malgun Gothic Semilight"/>
                <a:cs typeface="Malgun Gothic Semilight"/>
              </a:rPr>
              <a:t>년</a:t>
            </a:r>
            <a:r>
              <a:rPr dirty="0" sz="1350" spc="-5" b="0">
                <a:solidFill>
                  <a:srgbClr val="64738B"/>
                </a:solidFill>
                <a:latin typeface="Malgun Gothic Semilight"/>
                <a:cs typeface="Malgun Gothic Semilight"/>
              </a:rPr>
              <a:t> </a:t>
            </a:r>
            <a:r>
              <a:rPr dirty="0" sz="1300" spc="-114" b="0">
                <a:solidFill>
                  <a:srgbClr val="64738B"/>
                </a:solidFill>
                <a:latin typeface="Dubai Light"/>
                <a:cs typeface="Dubai Light"/>
              </a:rPr>
              <a:t>7</a:t>
            </a:r>
            <a:r>
              <a:rPr dirty="0" sz="1350" spc="-114" b="0">
                <a:solidFill>
                  <a:srgbClr val="64738B"/>
                </a:solidFill>
                <a:latin typeface="Malgun Gothic Semilight"/>
                <a:cs typeface="Malgun Gothic Semilight"/>
              </a:rPr>
              <a:t>월</a:t>
            </a:r>
            <a:endParaRPr sz="135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4124" y="1743075"/>
            <a:ext cx="53816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8.</a:t>
            </a:r>
            <a:r>
              <a:rPr dirty="0" spc="-145"/>
              <a:t> </a:t>
            </a:r>
            <a:r>
              <a:rPr dirty="0" sz="3200" spc="-610">
                <a:latin typeface="Malgun Gothic"/>
                <a:cs typeface="Malgun Gothic"/>
              </a:rPr>
              <a:t>음식열량예측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관련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pc="-50"/>
              <a:t>AI</a:t>
            </a:r>
            <a:r>
              <a:rPr dirty="0" spc="-100"/>
              <a:t> </a:t>
            </a:r>
            <a:r>
              <a:rPr dirty="0" sz="3200" spc="-610">
                <a:latin typeface="Malgun Gothic"/>
                <a:cs typeface="Malgun Gothic"/>
              </a:rPr>
              <a:t>최신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기술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8299" y="1062482"/>
            <a:ext cx="5586095" cy="49993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음식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인식과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열량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분석의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핵심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기술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딥러닝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기반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음식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인식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기술</a:t>
            </a:r>
            <a:endParaRPr sz="1700">
              <a:latin typeface="Malgun Gothic"/>
              <a:cs typeface="Malgun Gothic"/>
            </a:endParaRPr>
          </a:p>
          <a:p>
            <a:pPr marL="12700" marR="5080">
              <a:lnSpc>
                <a:spcPct val="113900"/>
              </a:lnSpc>
              <a:spcBef>
                <a:spcPts val="760"/>
              </a:spcBef>
            </a:pPr>
            <a:r>
              <a:rPr dirty="0" sz="1500" spc="-150">
                <a:solidFill>
                  <a:srgbClr val="334054"/>
                </a:solidFill>
                <a:latin typeface="Noto Sans JP"/>
                <a:cs typeface="Noto Sans JP"/>
              </a:rPr>
              <a:t>YOLO,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500" spc="-110">
                <a:solidFill>
                  <a:srgbClr val="334054"/>
                </a:solidFill>
                <a:latin typeface="Noto Sans JP"/>
                <a:cs typeface="Noto Sans JP"/>
              </a:rPr>
              <a:t>EfficientNet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고성능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딥러닝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장의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사진에서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동시에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인식하는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기술입니다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최신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55">
                <a:solidFill>
                  <a:srgbClr val="334054"/>
                </a:solidFill>
                <a:latin typeface="Noto Sans JP"/>
                <a:cs typeface="Noto Sans JP"/>
              </a:rPr>
              <a:t>320×320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해상도에서도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70">
                <a:solidFill>
                  <a:srgbClr val="334054"/>
                </a:solidFill>
                <a:latin typeface="Noto Sans JP"/>
                <a:cs typeface="Noto Sans JP"/>
              </a:rPr>
              <a:t>93.3%</a:t>
            </a:r>
            <a:r>
              <a:rPr dirty="0" sz="1450" spc="-17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정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확도와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70">
                <a:solidFill>
                  <a:srgbClr val="334054"/>
                </a:solidFill>
                <a:latin typeface="Noto Sans JP"/>
                <a:cs typeface="Noto Sans JP"/>
              </a:rPr>
              <a:t>92.5%</a:t>
            </a:r>
            <a:r>
              <a:rPr dirty="0" sz="1450" spc="-17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재현율을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보이며</a:t>
            </a:r>
            <a:r>
              <a:rPr dirty="0" sz="1500" spc="-24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500" spc="-180">
                <a:solidFill>
                  <a:srgbClr val="334054"/>
                </a:solidFill>
                <a:latin typeface="Noto Sans JP"/>
                <a:cs typeface="Noto Sans JP"/>
              </a:rPr>
              <a:t>100</a:t>
            </a:r>
            <a:r>
              <a:rPr dirty="0" sz="1450" spc="-180">
                <a:solidFill>
                  <a:srgbClr val="334054"/>
                </a:solidFill>
                <a:latin typeface="Dotum"/>
                <a:cs typeface="Dotum"/>
              </a:rPr>
              <a:t>종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한식을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포함해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세계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인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500" spc="-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참조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객체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기반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음식량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추정</a:t>
            </a:r>
            <a:endParaRPr sz="1700">
              <a:latin typeface="Malgun Gothic"/>
              <a:cs typeface="Malgun Gothic"/>
            </a:endParaRPr>
          </a:p>
          <a:p>
            <a:pPr marL="12700" marR="15240">
              <a:lnSpc>
                <a:spcPct val="112500"/>
              </a:lnSpc>
              <a:spcBef>
                <a:spcPts val="78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속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동전</a:t>
            </a:r>
            <a:r>
              <a:rPr dirty="0" sz="1500" spc="-22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신용카드와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같은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참조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객체를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크기와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부피를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추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정하는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기술입니다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표준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1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제공량과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섭취량의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차이를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계산하여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정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확한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75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50" spc="-175">
                <a:solidFill>
                  <a:srgbClr val="334054"/>
                </a:solidFill>
                <a:latin typeface="Dotum"/>
                <a:cs typeface="Dotum"/>
              </a:rPr>
              <a:t>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형태와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부피를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04">
                <a:solidFill>
                  <a:srgbClr val="334054"/>
                </a:solidFill>
                <a:latin typeface="Noto Sans JP"/>
                <a:cs typeface="Noto Sans JP"/>
              </a:rPr>
              <a:t>3D</a:t>
            </a:r>
            <a:r>
              <a:rPr dirty="0" sz="1450" spc="-204">
                <a:solidFill>
                  <a:srgbClr val="334054"/>
                </a:solidFill>
                <a:latin typeface="Dotum"/>
                <a:cs typeface="Dotum"/>
              </a:rPr>
              <a:t>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모델링하여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더욱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정밀한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측정이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500" spc="-2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영양소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분석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건강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데이터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통합</a:t>
            </a:r>
            <a:endParaRPr sz="1700">
              <a:latin typeface="Malgun Gothic"/>
              <a:cs typeface="Malgun Gothic"/>
            </a:endParaRPr>
          </a:p>
          <a:p>
            <a:pPr algn="just" marL="12700" marR="92075">
              <a:lnSpc>
                <a:spcPct val="112999"/>
              </a:lnSpc>
              <a:spcBef>
                <a:spcPts val="83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대규모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데이터베이스와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연결되어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칼로리뿐만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아니라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탄수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화물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단백질</a:t>
            </a:r>
            <a:r>
              <a:rPr dirty="0" sz="15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지방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비타민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세부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정보까지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시스템은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데이터</a:t>
            </a:r>
            <a:r>
              <a:rPr dirty="0" sz="1500" spc="-229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5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운동량</a:t>
            </a:r>
            <a:r>
              <a:rPr dirty="0" sz="1500" spc="-25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연동하여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맞춤형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제안까지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743075"/>
            <a:ext cx="55721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5"/>
              </a:spcBef>
            </a:pPr>
            <a:r>
              <a:rPr dirty="0" sz="3300" spc="-195"/>
              <a:t>9.</a:t>
            </a:r>
            <a:r>
              <a:rPr dirty="0" sz="3300" spc="5"/>
              <a:t> </a:t>
            </a:r>
            <a:r>
              <a:rPr dirty="0" sz="3200" spc="-610">
                <a:latin typeface="Malgun Gothic"/>
                <a:cs typeface="Malgun Gothic"/>
              </a:rPr>
              <a:t>대표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459">
                <a:latin typeface="Malgun Gothic"/>
                <a:cs typeface="Malgun Gothic"/>
              </a:rPr>
              <a:t>사례</a:t>
            </a:r>
            <a:r>
              <a:rPr dirty="0" sz="3300" spc="-459"/>
              <a:t>:</a:t>
            </a:r>
            <a:r>
              <a:rPr dirty="0" sz="3300" spc="45"/>
              <a:t> </a:t>
            </a:r>
            <a:r>
              <a:rPr dirty="0" sz="3200" spc="-610">
                <a:latin typeface="Malgun Gothic"/>
                <a:cs typeface="Malgun Gothic"/>
              </a:rPr>
              <a:t>칼로리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300" spc="-220"/>
              <a:t>AI</a:t>
            </a:r>
            <a:r>
              <a:rPr dirty="0" sz="3300" spc="35"/>
              <a:t> </a:t>
            </a:r>
            <a:r>
              <a:rPr dirty="0" sz="3300"/>
              <a:t>/</a:t>
            </a:r>
            <a:r>
              <a:rPr dirty="0" sz="3300" spc="-55"/>
              <a:t> </a:t>
            </a:r>
            <a:r>
              <a:rPr dirty="0" sz="3300" spc="-290"/>
              <a:t>PlateScan</a:t>
            </a:r>
            <a:r>
              <a:rPr dirty="0" sz="3300" spc="45"/>
              <a:t> </a:t>
            </a:r>
            <a:r>
              <a:rPr dirty="0" sz="3200" spc="-660">
                <a:latin typeface="Malgun Gothic"/>
                <a:cs typeface="Malgun Gothic"/>
              </a:rPr>
              <a:t>등</a:t>
            </a:r>
            <a:endParaRPr sz="3200">
              <a:latin typeface="Malgun Gothic"/>
              <a:cs typeface="Malgun Gothic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0999" y="1695449"/>
            <a:ext cx="5572125" cy="1800225"/>
            <a:chOff x="380999" y="1695449"/>
            <a:chExt cx="5572125" cy="1800225"/>
          </a:xfrm>
        </p:grpSpPr>
        <p:sp>
          <p:nvSpPr>
            <p:cNvPr id="5" name="object 5" descr=""/>
            <p:cNvSpPr/>
            <p:nvPr/>
          </p:nvSpPr>
          <p:spPr>
            <a:xfrm>
              <a:off x="400049" y="1695449"/>
              <a:ext cx="5553075" cy="1800225"/>
            </a:xfrm>
            <a:custGeom>
              <a:avLst/>
              <a:gdLst/>
              <a:ahLst/>
              <a:cxnLst/>
              <a:rect l="l" t="t" r="r" b="b"/>
              <a:pathLst>
                <a:path w="5553075" h="1800225">
                  <a:moveTo>
                    <a:pt x="5481878" y="1800224"/>
                  </a:moveTo>
                  <a:lnTo>
                    <a:pt x="0" y="1800224"/>
                  </a:lnTo>
                  <a:lnTo>
                    <a:pt x="0" y="0"/>
                  </a:lnTo>
                  <a:lnTo>
                    <a:pt x="5481878" y="0"/>
                  </a:lnTo>
                  <a:lnTo>
                    <a:pt x="5486833" y="488"/>
                  </a:lnTo>
                  <a:lnTo>
                    <a:pt x="5523368" y="15621"/>
                  </a:lnTo>
                  <a:lnTo>
                    <a:pt x="5549188" y="51661"/>
                  </a:lnTo>
                  <a:lnTo>
                    <a:pt x="5553074" y="71196"/>
                  </a:lnTo>
                  <a:lnTo>
                    <a:pt x="5553074" y="1729028"/>
                  </a:lnTo>
                  <a:lnTo>
                    <a:pt x="5537452" y="1770518"/>
                  </a:lnTo>
                  <a:lnTo>
                    <a:pt x="5501412" y="1796338"/>
                  </a:lnTo>
                  <a:lnTo>
                    <a:pt x="5481878" y="1800224"/>
                  </a:lnTo>
                  <a:close/>
                </a:path>
              </a:pathLst>
            </a:custGeom>
            <a:solidFill>
              <a:srgbClr val="DAE9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0999" y="1695449"/>
              <a:ext cx="38100" cy="1800225"/>
            </a:xfrm>
            <a:custGeom>
              <a:avLst/>
              <a:gdLst/>
              <a:ahLst/>
              <a:cxnLst/>
              <a:rect l="l" t="t" r="r" b="b"/>
              <a:pathLst>
                <a:path w="38100" h="1800225">
                  <a:moveTo>
                    <a:pt x="38099" y="1800224"/>
                  </a:moveTo>
                  <a:lnTo>
                    <a:pt x="0" y="180022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800224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80999" y="3638549"/>
            <a:ext cx="5572125" cy="1800225"/>
            <a:chOff x="380999" y="3638549"/>
            <a:chExt cx="5572125" cy="1800225"/>
          </a:xfrm>
        </p:grpSpPr>
        <p:sp>
          <p:nvSpPr>
            <p:cNvPr id="8" name="object 8" descr=""/>
            <p:cNvSpPr/>
            <p:nvPr/>
          </p:nvSpPr>
          <p:spPr>
            <a:xfrm>
              <a:off x="400049" y="3638549"/>
              <a:ext cx="5553075" cy="1800225"/>
            </a:xfrm>
            <a:custGeom>
              <a:avLst/>
              <a:gdLst/>
              <a:ahLst/>
              <a:cxnLst/>
              <a:rect l="l" t="t" r="r" b="b"/>
              <a:pathLst>
                <a:path w="5553075" h="1800225">
                  <a:moveTo>
                    <a:pt x="5481878" y="1800224"/>
                  </a:moveTo>
                  <a:lnTo>
                    <a:pt x="0" y="1800224"/>
                  </a:lnTo>
                  <a:lnTo>
                    <a:pt x="0" y="0"/>
                  </a:lnTo>
                  <a:lnTo>
                    <a:pt x="5481878" y="0"/>
                  </a:lnTo>
                  <a:lnTo>
                    <a:pt x="5523368" y="15621"/>
                  </a:lnTo>
                  <a:lnTo>
                    <a:pt x="5549188" y="51661"/>
                  </a:lnTo>
                  <a:lnTo>
                    <a:pt x="5553074" y="71196"/>
                  </a:lnTo>
                  <a:lnTo>
                    <a:pt x="5553074" y="1729027"/>
                  </a:lnTo>
                  <a:lnTo>
                    <a:pt x="5537452" y="1770519"/>
                  </a:lnTo>
                  <a:lnTo>
                    <a:pt x="5501412" y="1796338"/>
                  </a:lnTo>
                  <a:lnTo>
                    <a:pt x="5481878" y="1800224"/>
                  </a:lnTo>
                  <a:close/>
                </a:path>
              </a:pathLst>
            </a:custGeom>
            <a:solidFill>
              <a:srgbClr val="DAE9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80999" y="3638549"/>
              <a:ext cx="38100" cy="1800225"/>
            </a:xfrm>
            <a:custGeom>
              <a:avLst/>
              <a:gdLst/>
              <a:ahLst/>
              <a:cxnLst/>
              <a:rect l="l" t="t" r="r" b="b"/>
              <a:pathLst>
                <a:path w="38100" h="1800225">
                  <a:moveTo>
                    <a:pt x="38099" y="1800224"/>
                  </a:moveTo>
                  <a:lnTo>
                    <a:pt x="0" y="180022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800224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68299" y="1062482"/>
            <a:ext cx="5586095" cy="5664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성공적인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950" b="0">
                <a:solidFill>
                  <a:srgbClr val="465469"/>
                </a:solidFill>
                <a:latin typeface="Noto Sans JP Medium"/>
                <a:cs typeface="Noto Sans JP Medium"/>
              </a:rPr>
              <a:t>AI</a:t>
            </a:r>
            <a:r>
              <a:rPr dirty="0" sz="1950" spc="-90" b="0">
                <a:solidFill>
                  <a:srgbClr val="465469"/>
                </a:solidFill>
                <a:latin typeface="Noto Sans JP Medium"/>
                <a:cs typeface="Noto Sans JP Medi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음식인식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서비스의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특징과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시장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반응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800">
              <a:latin typeface="Dotum"/>
              <a:cs typeface="Dotum"/>
            </a:endParaRPr>
          </a:p>
          <a:p>
            <a:pPr marL="19304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칼로리</a:t>
            </a:r>
            <a:r>
              <a:rPr dirty="0" sz="1700" spc="-16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50" spc="-140" b="1">
                <a:solidFill>
                  <a:srgbClr val="2562EB"/>
                </a:solidFill>
                <a:latin typeface="Noto Sans JP"/>
                <a:cs typeface="Noto Sans JP"/>
              </a:rPr>
              <a:t>AI</a:t>
            </a:r>
            <a:r>
              <a:rPr dirty="0" sz="1750" spc="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750" spc="-135" b="1">
                <a:solidFill>
                  <a:srgbClr val="2562EB"/>
                </a:solidFill>
                <a:latin typeface="Noto Sans JP"/>
                <a:cs typeface="Noto Sans JP"/>
              </a:rPr>
              <a:t>(Cal</a:t>
            </a:r>
            <a:r>
              <a:rPr dirty="0" sz="1750" spc="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750" spc="-25" b="1">
                <a:solidFill>
                  <a:srgbClr val="2562EB"/>
                </a:solidFill>
                <a:latin typeface="Noto Sans JP"/>
                <a:cs typeface="Noto Sans JP"/>
              </a:rPr>
              <a:t>AI)</a:t>
            </a:r>
            <a:endParaRPr sz="1750">
              <a:latin typeface="Noto Sans JP"/>
              <a:cs typeface="Noto Sans JP"/>
            </a:endParaRPr>
          </a:p>
          <a:p>
            <a:pPr marL="193040" marR="172085">
              <a:lnSpc>
                <a:spcPct val="117800"/>
              </a:lnSpc>
              <a:spcBef>
                <a:spcPts val="745"/>
              </a:spcBef>
            </a:pPr>
            <a:r>
              <a:rPr dirty="0" sz="1400" spc="-155">
                <a:solidFill>
                  <a:srgbClr val="334054"/>
                </a:solidFill>
                <a:latin typeface="Microsoft Sans Serif"/>
                <a:cs typeface="Microsoft Sans Serif"/>
              </a:rPr>
              <a:t>10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청소년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25">
                <a:solidFill>
                  <a:srgbClr val="334054"/>
                </a:solidFill>
                <a:latin typeface="Microsoft Sans Serif"/>
                <a:cs typeface="Microsoft Sans Serif"/>
              </a:rPr>
              <a:t>2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명이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개발한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앱으로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출시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25">
                <a:solidFill>
                  <a:srgbClr val="334054"/>
                </a:solidFill>
                <a:latin typeface="Microsoft Sans Serif"/>
                <a:cs typeface="Microsoft Sans Serif"/>
              </a:rPr>
              <a:t>8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개월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만에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35" b="1">
                <a:solidFill>
                  <a:srgbClr val="1D40AF"/>
                </a:solidFill>
                <a:latin typeface="Noto Sans JP"/>
                <a:cs typeface="Noto Sans JP"/>
              </a:rPr>
              <a:t>500</a:t>
            </a:r>
            <a:r>
              <a:rPr dirty="0" sz="1450" spc="-135" b="1">
                <a:solidFill>
                  <a:srgbClr val="1D40AF"/>
                </a:solidFill>
                <a:latin typeface="Malgun Gothic"/>
                <a:cs typeface="Malgun Gothic"/>
              </a:rPr>
              <a:t>만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건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이상의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310" b="1">
                <a:solidFill>
                  <a:srgbClr val="1D40AF"/>
                </a:solidFill>
                <a:latin typeface="Malgun Gothic"/>
                <a:cs typeface="Malgun Gothic"/>
              </a:rPr>
              <a:t>다운로드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55" b="1">
                <a:solidFill>
                  <a:srgbClr val="1D40AF"/>
                </a:solidFill>
                <a:latin typeface="Noto Sans JP"/>
                <a:cs typeface="Noto Sans JP"/>
              </a:rPr>
              <a:t>29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억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원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이상의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수익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달성했습니다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앤트로픽</a:t>
            </a:r>
            <a:r>
              <a:rPr dirty="0" sz="1400" spc="-225">
                <a:solidFill>
                  <a:srgbClr val="334054"/>
                </a:solidFill>
                <a:latin typeface="Microsoft Sans Serif"/>
                <a:cs typeface="Microsoft Sans Serif"/>
              </a:rPr>
              <a:t>·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오픈</a:t>
            </a:r>
            <a:r>
              <a:rPr dirty="0" sz="1400" spc="-225">
                <a:solidFill>
                  <a:srgbClr val="334054"/>
                </a:solidFill>
                <a:latin typeface="Microsoft Sans Serif"/>
                <a:cs typeface="Microsoft Sans Serif"/>
              </a:rPr>
              <a:t>AI</a:t>
            </a:r>
            <a:r>
              <a:rPr dirty="0" sz="1400" spc="-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활용해</a:t>
            </a:r>
            <a:r>
              <a:rPr dirty="0" sz="1450" spc="-8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85">
                <a:solidFill>
                  <a:srgbClr val="334054"/>
                </a:solidFill>
                <a:latin typeface="Microsoft Sans Serif"/>
                <a:cs typeface="Microsoft Sans Serif"/>
              </a:rPr>
              <a:t>90%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정확도를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구현했으며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포장지에서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재료를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인식하거나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뒤섞인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그릇에서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식별하는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보유하고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193040">
              <a:lnSpc>
                <a:spcPct val="100000"/>
              </a:lnSpc>
              <a:spcBef>
                <a:spcPts val="5"/>
              </a:spcBef>
            </a:pPr>
            <a:r>
              <a:rPr dirty="0" sz="1750" spc="-170" b="1">
                <a:solidFill>
                  <a:srgbClr val="2562EB"/>
                </a:solidFill>
                <a:latin typeface="Noto Sans JP"/>
                <a:cs typeface="Noto Sans JP"/>
              </a:rPr>
              <a:t>PlateScan</a:t>
            </a:r>
            <a:r>
              <a:rPr dirty="0" sz="1750" spc="95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750" spc="-280" b="1">
                <a:solidFill>
                  <a:srgbClr val="2562EB"/>
                </a:solidFill>
                <a:latin typeface="Noto Sans JP"/>
                <a:cs typeface="Noto Sans JP"/>
              </a:rPr>
              <a:t>(</a:t>
            </a:r>
            <a:r>
              <a:rPr dirty="0" sz="1700" spc="-280" b="1">
                <a:solidFill>
                  <a:srgbClr val="2562EB"/>
                </a:solidFill>
                <a:latin typeface="Malgun Gothic"/>
                <a:cs typeface="Malgun Gothic"/>
              </a:rPr>
              <a:t>플레이트스캔</a:t>
            </a:r>
            <a:r>
              <a:rPr dirty="0" sz="1750" spc="-280" b="1">
                <a:solidFill>
                  <a:srgbClr val="2562EB"/>
                </a:solidFill>
                <a:latin typeface="Noto Sans JP"/>
                <a:cs typeface="Noto Sans JP"/>
              </a:rPr>
              <a:t>)</a:t>
            </a:r>
            <a:endParaRPr sz="1750">
              <a:latin typeface="Noto Sans JP"/>
              <a:cs typeface="Noto Sans JP"/>
            </a:endParaRPr>
          </a:p>
          <a:p>
            <a:pPr algn="just" marL="193040" marR="313055">
              <a:lnSpc>
                <a:spcPct val="116399"/>
              </a:lnSpc>
              <a:spcBef>
                <a:spcPts val="76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찍기만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60">
                <a:solidFill>
                  <a:srgbClr val="334054"/>
                </a:solidFill>
                <a:latin typeface="Microsoft Sans Serif"/>
                <a:cs typeface="Microsoft Sans Serif"/>
              </a:rPr>
              <a:t>AI</a:t>
            </a:r>
            <a:r>
              <a:rPr dirty="0" sz="1450" spc="-16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식품을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영양소를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분석해주는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스마트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앱입니다</a:t>
            </a:r>
            <a:r>
              <a:rPr dirty="0" sz="1400" spc="-24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메뉴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참조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객체를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분량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측정이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특징이며</a:t>
            </a:r>
            <a:r>
              <a:rPr dirty="0" sz="1400" spc="-24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친화적인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인터페이스로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평점</a:t>
            </a:r>
            <a:endParaRPr sz="1450">
              <a:latin typeface="Malgun Gothic"/>
              <a:cs typeface="Malgun Gothic"/>
            </a:endParaRPr>
          </a:p>
          <a:p>
            <a:pPr algn="just" marL="193040">
              <a:lnSpc>
                <a:spcPct val="100000"/>
              </a:lnSpc>
              <a:spcBef>
                <a:spcPts val="284"/>
              </a:spcBef>
            </a:pPr>
            <a:r>
              <a:rPr dirty="0" sz="1400" spc="-100" b="1">
                <a:solidFill>
                  <a:srgbClr val="1D40AF"/>
                </a:solidFill>
                <a:latin typeface="Noto Sans JP"/>
                <a:cs typeface="Noto Sans JP"/>
              </a:rPr>
              <a:t>4.8/5.0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을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기록하고</a:t>
            </a:r>
            <a:r>
              <a:rPr dirty="0" sz="1450" spc="-9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3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시장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반응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사용자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피드백</a:t>
            </a:r>
            <a:endParaRPr sz="1700">
              <a:latin typeface="Malgun Gothic"/>
              <a:cs typeface="Malgun Gothic"/>
            </a:endParaRPr>
          </a:p>
          <a:p>
            <a:pPr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이러한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00">
                <a:solidFill>
                  <a:srgbClr val="334054"/>
                </a:solidFill>
                <a:latin typeface="Microsoft Sans Serif"/>
                <a:cs typeface="Microsoft Sans Serif"/>
              </a:rPr>
              <a:t>AI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음식인식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서비스들은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편의성과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정확성을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크게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다이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어트와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실질적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도움을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준다는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평가를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받고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젊은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층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에서는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가장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활발히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사용되는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카테고리로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부상하고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있으며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사용자</a:t>
            </a:r>
            <a:endParaRPr sz="14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458075"/>
          </a:xfrm>
          <a:custGeom>
            <a:avLst/>
            <a:gdLst/>
            <a:ahLst/>
            <a:cxnLst/>
            <a:rect l="l" t="t" r="r" b="b"/>
            <a:pathLst>
              <a:path w="12192000" h="7458075">
                <a:moveTo>
                  <a:pt x="12191999" y="7458074"/>
                </a:moveTo>
                <a:lnTo>
                  <a:pt x="0" y="745807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458074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763249" y="6029324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428750" y="1428750"/>
                </a:move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7" y="1306168"/>
                </a:lnTo>
                <a:lnTo>
                  <a:pt x="10743" y="1253855"/>
                </a:lnTo>
                <a:lnTo>
                  <a:pt x="18142" y="1201779"/>
                </a:lnTo>
                <a:lnTo>
                  <a:pt x="27451" y="1150014"/>
                </a:lnTo>
                <a:lnTo>
                  <a:pt x="38660" y="1098626"/>
                </a:lnTo>
                <a:lnTo>
                  <a:pt x="51753" y="1047683"/>
                </a:lnTo>
                <a:lnTo>
                  <a:pt x="66711" y="997257"/>
                </a:lnTo>
                <a:lnTo>
                  <a:pt x="83517" y="947417"/>
                </a:lnTo>
                <a:lnTo>
                  <a:pt x="102144" y="898231"/>
                </a:lnTo>
                <a:lnTo>
                  <a:pt x="122569" y="849760"/>
                </a:lnTo>
                <a:lnTo>
                  <a:pt x="144767" y="802074"/>
                </a:lnTo>
                <a:lnTo>
                  <a:pt x="168702" y="755241"/>
                </a:lnTo>
                <a:lnTo>
                  <a:pt x="194345" y="709320"/>
                </a:lnTo>
                <a:lnTo>
                  <a:pt x="221662" y="664371"/>
                </a:lnTo>
                <a:lnTo>
                  <a:pt x="250616" y="620458"/>
                </a:lnTo>
                <a:lnTo>
                  <a:pt x="281165" y="577644"/>
                </a:lnTo>
                <a:lnTo>
                  <a:pt x="313269" y="535983"/>
                </a:lnTo>
                <a:lnTo>
                  <a:pt x="346886" y="495529"/>
                </a:lnTo>
                <a:lnTo>
                  <a:pt x="381969" y="456339"/>
                </a:lnTo>
                <a:lnTo>
                  <a:pt x="418469" y="418470"/>
                </a:lnTo>
                <a:lnTo>
                  <a:pt x="456339" y="381970"/>
                </a:lnTo>
                <a:lnTo>
                  <a:pt x="495528" y="346887"/>
                </a:lnTo>
                <a:lnTo>
                  <a:pt x="535982" y="313271"/>
                </a:lnTo>
                <a:lnTo>
                  <a:pt x="577642" y="281167"/>
                </a:lnTo>
                <a:lnTo>
                  <a:pt x="620457" y="250618"/>
                </a:lnTo>
                <a:lnTo>
                  <a:pt x="664369" y="221664"/>
                </a:lnTo>
                <a:lnTo>
                  <a:pt x="709319" y="194347"/>
                </a:lnTo>
                <a:lnTo>
                  <a:pt x="755242" y="168705"/>
                </a:lnTo>
                <a:lnTo>
                  <a:pt x="802075" y="144769"/>
                </a:lnTo>
                <a:lnTo>
                  <a:pt x="849760" y="122572"/>
                </a:lnTo>
                <a:lnTo>
                  <a:pt x="898231" y="102146"/>
                </a:lnTo>
                <a:lnTo>
                  <a:pt x="947418" y="83518"/>
                </a:lnTo>
                <a:lnTo>
                  <a:pt x="997258" y="66714"/>
                </a:lnTo>
                <a:lnTo>
                  <a:pt x="1047685" y="51754"/>
                </a:lnTo>
                <a:lnTo>
                  <a:pt x="1098626" y="38660"/>
                </a:lnTo>
                <a:lnTo>
                  <a:pt x="1150014" y="27452"/>
                </a:lnTo>
                <a:lnTo>
                  <a:pt x="1201780" y="18143"/>
                </a:lnTo>
                <a:lnTo>
                  <a:pt x="1253856" y="10745"/>
                </a:lnTo>
                <a:lnTo>
                  <a:pt x="1306168" y="5268"/>
                </a:lnTo>
                <a:lnTo>
                  <a:pt x="1358644" y="1721"/>
                </a:lnTo>
                <a:lnTo>
                  <a:pt x="1417058" y="0"/>
                </a:lnTo>
                <a:lnTo>
                  <a:pt x="1428750" y="0"/>
                </a:lnTo>
                <a:lnTo>
                  <a:pt x="1428750" y="1428750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10.</a:t>
            </a:r>
            <a:r>
              <a:rPr dirty="0" spc="-30"/>
              <a:t> </a:t>
            </a:r>
            <a:r>
              <a:rPr dirty="0" sz="3200" spc="-610">
                <a:latin typeface="Malgun Gothic"/>
                <a:cs typeface="Malgun Gothic"/>
              </a:rPr>
              <a:t>딥러닝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음식인식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원리와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0">
                <a:latin typeface="Malgun Gothic"/>
                <a:cs typeface="Malgun Gothic"/>
              </a:rPr>
              <a:t>기술스택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81175"/>
            <a:ext cx="228600" cy="2286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904517" y="3205162"/>
            <a:ext cx="258445" cy="200025"/>
          </a:xfrm>
          <a:custGeom>
            <a:avLst/>
            <a:gdLst/>
            <a:ahLst/>
            <a:cxnLst/>
            <a:rect l="l" t="t" r="r" b="b"/>
            <a:pathLst>
              <a:path w="258444" h="200025">
                <a:moveTo>
                  <a:pt x="128944" y="200025"/>
                </a:moveTo>
                <a:lnTo>
                  <a:pt x="80305" y="189365"/>
                </a:lnTo>
                <a:lnTo>
                  <a:pt x="42951" y="164038"/>
                </a:lnTo>
                <a:lnTo>
                  <a:pt x="16844" y="133465"/>
                </a:lnTo>
                <a:lnTo>
                  <a:pt x="0" y="98047"/>
                </a:lnTo>
                <a:lnTo>
                  <a:pt x="1473" y="94520"/>
                </a:lnTo>
                <a:lnTo>
                  <a:pt x="28584" y="51065"/>
                </a:lnTo>
                <a:lnTo>
                  <a:pt x="60186" y="22113"/>
                </a:lnTo>
                <a:lnTo>
                  <a:pt x="103246" y="2872"/>
                </a:lnTo>
                <a:lnTo>
                  <a:pt x="128944" y="0"/>
                </a:lnTo>
                <a:lnTo>
                  <a:pt x="154643" y="2872"/>
                </a:lnTo>
                <a:lnTo>
                  <a:pt x="177583" y="10659"/>
                </a:lnTo>
                <a:lnTo>
                  <a:pt x="197702" y="22113"/>
                </a:lnTo>
                <a:lnTo>
                  <a:pt x="214604" y="35718"/>
                </a:lnTo>
                <a:lnTo>
                  <a:pt x="124723" y="35718"/>
                </a:lnTo>
                <a:lnTo>
                  <a:pt x="120542" y="36130"/>
                </a:lnTo>
                <a:lnTo>
                  <a:pt x="80497" y="57535"/>
                </a:lnTo>
                <a:lnTo>
                  <a:pt x="64776" y="94520"/>
                </a:lnTo>
                <a:lnTo>
                  <a:pt x="64813" y="105883"/>
                </a:lnTo>
                <a:lnTo>
                  <a:pt x="65022" y="108004"/>
                </a:lnTo>
                <a:lnTo>
                  <a:pt x="65062" y="108415"/>
                </a:lnTo>
                <a:lnTo>
                  <a:pt x="86467" y="148460"/>
                </a:lnTo>
                <a:lnTo>
                  <a:pt x="124723" y="164306"/>
                </a:lnTo>
                <a:lnTo>
                  <a:pt x="214604" y="164306"/>
                </a:lnTo>
                <a:lnTo>
                  <a:pt x="197702" y="177911"/>
                </a:lnTo>
                <a:lnTo>
                  <a:pt x="177583" y="189365"/>
                </a:lnTo>
                <a:lnTo>
                  <a:pt x="154643" y="197152"/>
                </a:lnTo>
                <a:lnTo>
                  <a:pt x="128944" y="200025"/>
                </a:lnTo>
                <a:close/>
              </a:path>
              <a:path w="258444" h="200025">
                <a:moveTo>
                  <a:pt x="214604" y="164306"/>
                </a:moveTo>
                <a:lnTo>
                  <a:pt x="133166" y="164306"/>
                </a:lnTo>
                <a:lnTo>
                  <a:pt x="137347" y="163894"/>
                </a:lnTo>
                <a:lnTo>
                  <a:pt x="145628" y="162247"/>
                </a:lnTo>
                <a:lnTo>
                  <a:pt x="180057" y="139242"/>
                </a:lnTo>
                <a:lnTo>
                  <a:pt x="193113" y="94520"/>
                </a:lnTo>
                <a:lnTo>
                  <a:pt x="192826" y="91609"/>
                </a:lnTo>
                <a:lnTo>
                  <a:pt x="171422" y="51564"/>
                </a:lnTo>
                <a:lnTo>
                  <a:pt x="133166" y="35718"/>
                </a:lnTo>
                <a:lnTo>
                  <a:pt x="214604" y="35718"/>
                </a:lnTo>
                <a:lnTo>
                  <a:pt x="241040" y="66542"/>
                </a:lnTo>
                <a:lnTo>
                  <a:pt x="257934" y="98047"/>
                </a:lnTo>
                <a:lnTo>
                  <a:pt x="257934" y="101977"/>
                </a:lnTo>
                <a:lnTo>
                  <a:pt x="229305" y="148940"/>
                </a:lnTo>
                <a:lnTo>
                  <a:pt x="214937" y="164038"/>
                </a:lnTo>
                <a:lnTo>
                  <a:pt x="214604" y="164306"/>
                </a:lnTo>
                <a:close/>
              </a:path>
              <a:path w="258444" h="200025">
                <a:moveTo>
                  <a:pt x="171026" y="100012"/>
                </a:moveTo>
                <a:lnTo>
                  <a:pt x="100369" y="100012"/>
                </a:lnTo>
                <a:lnTo>
                  <a:pt x="110080" y="98047"/>
                </a:lnTo>
                <a:lnTo>
                  <a:pt x="111526" y="97735"/>
                </a:lnTo>
                <a:lnTo>
                  <a:pt x="120584" y="91609"/>
                </a:lnTo>
                <a:lnTo>
                  <a:pt x="126696" y="82551"/>
                </a:lnTo>
                <a:lnTo>
                  <a:pt x="128944" y="71437"/>
                </a:lnTo>
                <a:lnTo>
                  <a:pt x="128862" y="67802"/>
                </a:lnTo>
                <a:lnTo>
                  <a:pt x="128408" y="65231"/>
                </a:lnTo>
                <a:lnTo>
                  <a:pt x="126963" y="60782"/>
                </a:lnTo>
                <a:lnTo>
                  <a:pt x="126693" y="59824"/>
                </a:lnTo>
                <a:lnTo>
                  <a:pt x="128185" y="57060"/>
                </a:lnTo>
                <a:lnTo>
                  <a:pt x="130335" y="57060"/>
                </a:lnTo>
                <a:lnTo>
                  <a:pt x="164623" y="76224"/>
                </a:lnTo>
                <a:lnTo>
                  <a:pt x="170684" y="94520"/>
                </a:lnTo>
                <a:lnTo>
                  <a:pt x="170763" y="95790"/>
                </a:lnTo>
                <a:lnTo>
                  <a:pt x="170884" y="97735"/>
                </a:lnTo>
                <a:lnTo>
                  <a:pt x="170992" y="99476"/>
                </a:lnTo>
                <a:lnTo>
                  <a:pt x="171026" y="100012"/>
                </a:lnTo>
                <a:close/>
              </a:path>
              <a:path w="258444" h="200025">
                <a:moveTo>
                  <a:pt x="123029" y="142459"/>
                </a:moveTo>
                <a:lnTo>
                  <a:pt x="87510" y="111085"/>
                </a:lnTo>
                <a:lnTo>
                  <a:pt x="85992" y="99253"/>
                </a:lnTo>
                <a:lnTo>
                  <a:pt x="88850" y="97735"/>
                </a:lnTo>
                <a:lnTo>
                  <a:pt x="94163" y="99476"/>
                </a:lnTo>
                <a:lnTo>
                  <a:pt x="97199" y="100012"/>
                </a:lnTo>
                <a:lnTo>
                  <a:pt x="171026" y="100012"/>
                </a:lnTo>
                <a:lnTo>
                  <a:pt x="171289" y="104234"/>
                </a:lnTo>
                <a:lnTo>
                  <a:pt x="171392" y="105883"/>
                </a:lnTo>
                <a:lnTo>
                  <a:pt x="166041" y="121427"/>
                </a:lnTo>
                <a:lnTo>
                  <a:pt x="155258" y="133831"/>
                </a:lnTo>
                <a:lnTo>
                  <a:pt x="140017" y="141401"/>
                </a:lnTo>
                <a:lnTo>
                  <a:pt x="123029" y="14245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62" y="4590290"/>
            <a:ext cx="228600" cy="23011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884440" y="5999097"/>
            <a:ext cx="288925" cy="232410"/>
          </a:xfrm>
          <a:custGeom>
            <a:avLst/>
            <a:gdLst/>
            <a:ahLst/>
            <a:cxnLst/>
            <a:rect l="l" t="t" r="r" b="b"/>
            <a:pathLst>
              <a:path w="288925" h="232410">
                <a:moveTo>
                  <a:pt x="119345" y="231903"/>
                </a:moveTo>
                <a:lnTo>
                  <a:pt x="104009" y="227483"/>
                </a:lnTo>
                <a:lnTo>
                  <a:pt x="104139" y="227483"/>
                </a:lnTo>
                <a:lnTo>
                  <a:pt x="99744" y="219625"/>
                </a:lnTo>
                <a:lnTo>
                  <a:pt x="101932" y="212035"/>
                </a:lnTo>
                <a:lnTo>
                  <a:pt x="159005" y="12278"/>
                </a:lnTo>
                <a:lnTo>
                  <a:pt x="161349" y="4375"/>
                </a:lnTo>
                <a:lnTo>
                  <a:pt x="169172" y="0"/>
                </a:lnTo>
                <a:lnTo>
                  <a:pt x="184353" y="4375"/>
                </a:lnTo>
                <a:lnTo>
                  <a:pt x="188773" y="12278"/>
                </a:lnTo>
                <a:lnTo>
                  <a:pt x="186585" y="19868"/>
                </a:lnTo>
                <a:lnTo>
                  <a:pt x="129512" y="219625"/>
                </a:lnTo>
                <a:lnTo>
                  <a:pt x="127248" y="227483"/>
                </a:lnTo>
                <a:lnTo>
                  <a:pt x="119345" y="231903"/>
                </a:lnTo>
                <a:close/>
              </a:path>
              <a:path w="288925" h="232410">
                <a:moveTo>
                  <a:pt x="227349" y="181674"/>
                </a:moveTo>
                <a:lnTo>
                  <a:pt x="218286" y="181674"/>
                </a:lnTo>
                <a:lnTo>
                  <a:pt x="207124" y="170512"/>
                </a:lnTo>
                <a:lnTo>
                  <a:pt x="207124" y="161448"/>
                </a:lnTo>
                <a:lnTo>
                  <a:pt x="252620" y="115951"/>
                </a:lnTo>
                <a:lnTo>
                  <a:pt x="207168" y="70455"/>
                </a:lnTo>
                <a:lnTo>
                  <a:pt x="207168" y="61391"/>
                </a:lnTo>
                <a:lnTo>
                  <a:pt x="218286" y="50274"/>
                </a:lnTo>
                <a:lnTo>
                  <a:pt x="227349" y="50274"/>
                </a:lnTo>
                <a:lnTo>
                  <a:pt x="288518" y="111442"/>
                </a:lnTo>
                <a:lnTo>
                  <a:pt x="288518" y="120506"/>
                </a:lnTo>
                <a:lnTo>
                  <a:pt x="227349" y="181674"/>
                </a:lnTo>
                <a:close/>
              </a:path>
              <a:path w="288925" h="232410">
                <a:moveTo>
                  <a:pt x="70231" y="181629"/>
                </a:moveTo>
                <a:lnTo>
                  <a:pt x="61168" y="181629"/>
                </a:lnTo>
                <a:lnTo>
                  <a:pt x="0" y="120461"/>
                </a:lnTo>
                <a:lnTo>
                  <a:pt x="0" y="111397"/>
                </a:lnTo>
                <a:lnTo>
                  <a:pt x="61168" y="50229"/>
                </a:lnTo>
                <a:lnTo>
                  <a:pt x="70231" y="50229"/>
                </a:lnTo>
                <a:lnTo>
                  <a:pt x="81394" y="61391"/>
                </a:lnTo>
                <a:lnTo>
                  <a:pt x="81394" y="70455"/>
                </a:lnTo>
                <a:lnTo>
                  <a:pt x="35897" y="115951"/>
                </a:lnTo>
                <a:lnTo>
                  <a:pt x="81394" y="161404"/>
                </a:lnTo>
                <a:lnTo>
                  <a:pt x="81394" y="170467"/>
                </a:lnTo>
                <a:lnTo>
                  <a:pt x="70231" y="18162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68299" y="1062482"/>
            <a:ext cx="10965815" cy="6009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0">
                <a:solidFill>
                  <a:srgbClr val="465469"/>
                </a:solidFill>
                <a:latin typeface="Noto Sans JP Medium"/>
                <a:cs typeface="Noto Sans JP Medium"/>
              </a:rPr>
              <a:t>AI</a:t>
            </a:r>
            <a:r>
              <a:rPr dirty="0" sz="1950" spc="-90" b="0">
                <a:solidFill>
                  <a:srgbClr val="465469"/>
                </a:solidFill>
                <a:latin typeface="Noto Sans JP Medium"/>
                <a:cs typeface="Noto Sans JP Medi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기반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음식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인식과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칼로리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예측의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핵심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기술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딥러닝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기반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음식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인식의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기본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원리</a:t>
            </a:r>
            <a:endParaRPr sz="1850">
              <a:latin typeface="Malgun Gothic"/>
              <a:cs typeface="Malgun Gothic"/>
            </a:endParaRPr>
          </a:p>
          <a:p>
            <a:pPr algn="just" marL="974090" marR="92710">
              <a:lnSpc>
                <a:spcPct val="112500"/>
              </a:lnSpc>
              <a:spcBef>
                <a:spcPts val="60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딥러닝은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다수의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계층으로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구성된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인공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신경망을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식품의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특징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색상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20">
                <a:solidFill>
                  <a:srgbClr val="334054"/>
                </a:solidFill>
                <a:latin typeface="Dotum"/>
                <a:cs typeface="Dotum"/>
              </a:rPr>
              <a:t>질감</a:t>
            </a:r>
            <a:r>
              <a:rPr dirty="0" sz="1500" spc="-22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형태</a:t>
            </a:r>
            <a:r>
              <a:rPr dirty="0" sz="1500" spc="-24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학습합니다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속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종류를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여러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섞여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있는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사진에서도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구분하여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500" spc="-25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인식률을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위해서는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대규모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음식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이미지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데이터셋</a:t>
            </a:r>
            <a:r>
              <a:rPr dirty="0" sz="1450" spc="-10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학습이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0">
                <a:solidFill>
                  <a:srgbClr val="334054"/>
                </a:solidFill>
                <a:latin typeface="Dotum"/>
                <a:cs typeface="Dotum"/>
              </a:rPr>
              <a:t>필수적입니다</a:t>
            </a:r>
            <a:r>
              <a:rPr dirty="0" sz="1500" spc="-26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  <a:p>
            <a:pPr algn="just" marL="974090">
              <a:lnSpc>
                <a:spcPct val="100000"/>
              </a:lnSpc>
              <a:spcBef>
                <a:spcPts val="2100"/>
              </a:spcBef>
            </a:pPr>
            <a:r>
              <a:rPr dirty="0" sz="1950" spc="-225" b="1">
                <a:solidFill>
                  <a:srgbClr val="2562EB"/>
                </a:solidFill>
                <a:latin typeface="Noto Sans JP"/>
                <a:cs typeface="Noto Sans JP"/>
              </a:rPr>
              <a:t>YOLO(You</a:t>
            </a:r>
            <a:r>
              <a:rPr dirty="0" sz="1950" spc="35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950" spc="-190" b="1">
                <a:solidFill>
                  <a:srgbClr val="2562EB"/>
                </a:solidFill>
                <a:latin typeface="Noto Sans JP"/>
                <a:cs typeface="Noto Sans JP"/>
              </a:rPr>
              <a:t>Only</a:t>
            </a:r>
            <a:r>
              <a:rPr dirty="0" sz="1950" spc="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950" spc="-204" b="1">
                <a:solidFill>
                  <a:srgbClr val="2562EB"/>
                </a:solidFill>
                <a:latin typeface="Noto Sans JP"/>
                <a:cs typeface="Noto Sans JP"/>
              </a:rPr>
              <a:t>Look</a:t>
            </a:r>
            <a:r>
              <a:rPr dirty="0" sz="1950" spc="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950" spc="-200" b="1">
                <a:solidFill>
                  <a:srgbClr val="2562EB"/>
                </a:solidFill>
                <a:latin typeface="Noto Sans JP"/>
                <a:cs typeface="Noto Sans JP"/>
              </a:rPr>
              <a:t>Once)</a:t>
            </a:r>
            <a:r>
              <a:rPr dirty="0" sz="1950" spc="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객체</a:t>
            </a:r>
            <a:r>
              <a:rPr dirty="0" sz="1850" spc="-16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탐지</a:t>
            </a:r>
            <a:r>
              <a:rPr dirty="0" sz="1850" spc="-16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모델</a:t>
            </a:r>
            <a:endParaRPr sz="1850">
              <a:latin typeface="Malgun Gothic"/>
              <a:cs typeface="Malgun Gothic"/>
            </a:endParaRPr>
          </a:p>
          <a:p>
            <a:pPr marL="974090" marR="73025">
              <a:lnSpc>
                <a:spcPct val="108900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인식에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널리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사용되는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235" b="1">
                <a:solidFill>
                  <a:srgbClr val="1D40AF"/>
                </a:solidFill>
                <a:latin typeface="Noto Sans JP"/>
                <a:cs typeface="Noto Sans JP"/>
              </a:rPr>
              <a:t>YOLO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90">
                <a:solidFill>
                  <a:srgbClr val="334054"/>
                </a:solidFill>
                <a:latin typeface="Dotum"/>
                <a:cs typeface="Dotum"/>
              </a:rPr>
              <a:t>일단계</a:t>
            </a:r>
            <a:r>
              <a:rPr dirty="0" sz="1500" spc="-190">
                <a:solidFill>
                  <a:srgbClr val="334054"/>
                </a:solidFill>
                <a:latin typeface="Noto Sans JP"/>
                <a:cs typeface="Noto Sans JP"/>
              </a:rPr>
              <a:t>(one-</a:t>
            </a:r>
            <a:r>
              <a:rPr dirty="0" sz="1500" spc="-135">
                <a:solidFill>
                  <a:srgbClr val="334054"/>
                </a:solidFill>
                <a:latin typeface="Noto Sans JP"/>
                <a:cs typeface="Noto Sans JP"/>
              </a:rPr>
              <a:t>stage)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객체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탐지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0">
                <a:solidFill>
                  <a:srgbClr val="334054"/>
                </a:solidFill>
                <a:latin typeface="Dotum"/>
                <a:cs typeface="Dotum"/>
              </a:rPr>
              <a:t>알고리즘으로</a:t>
            </a:r>
            <a:r>
              <a:rPr dirty="0" sz="1500" spc="-26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빠른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속도와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특징입니다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215" b="1">
                <a:solidFill>
                  <a:srgbClr val="1D40AF"/>
                </a:solidFill>
                <a:latin typeface="Noto Sans JP"/>
                <a:cs typeface="Noto Sans JP"/>
              </a:rPr>
              <a:t>YOLOv5m</a:t>
            </a:r>
            <a:r>
              <a:rPr dirty="0" sz="1550" spc="1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모델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실시간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적합하며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이미지에서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동시에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탐지할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있어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0">
                <a:solidFill>
                  <a:srgbClr val="334054"/>
                </a:solidFill>
                <a:latin typeface="Dotum"/>
                <a:cs typeface="Dotum"/>
              </a:rPr>
              <a:t>효과적입니다</a:t>
            </a:r>
            <a:r>
              <a:rPr dirty="0" sz="1500" spc="-26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연구에서는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200" b="1">
                <a:solidFill>
                  <a:srgbClr val="1D40AF"/>
                </a:solidFill>
                <a:latin typeface="Noto Sans JP"/>
                <a:cs typeface="Noto Sans JP"/>
              </a:rPr>
              <a:t>mAP50</a:t>
            </a:r>
            <a:r>
              <a:rPr dirty="0" sz="1550" spc="1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50" spc="-10" b="1">
                <a:solidFill>
                  <a:srgbClr val="1D40AF"/>
                </a:solidFill>
                <a:latin typeface="Noto Sans JP"/>
                <a:cs typeface="Noto Sans JP"/>
              </a:rPr>
              <a:t>95.5%, </a:t>
            </a:r>
            <a:r>
              <a:rPr dirty="0" sz="1550" spc="-185" b="1">
                <a:solidFill>
                  <a:srgbClr val="1D40AF"/>
                </a:solidFill>
                <a:latin typeface="Noto Sans JP"/>
                <a:cs typeface="Noto Sans JP"/>
              </a:rPr>
              <a:t>mAP50-</a:t>
            </a:r>
            <a:r>
              <a:rPr dirty="0" sz="1550" spc="-170" b="1">
                <a:solidFill>
                  <a:srgbClr val="1D40AF"/>
                </a:solidFill>
                <a:latin typeface="Noto Sans JP"/>
                <a:cs typeface="Noto Sans JP"/>
              </a:rPr>
              <a:t>95</a:t>
            </a:r>
            <a:r>
              <a:rPr dirty="0" sz="1550" spc="2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50" spc="-200" b="1">
                <a:solidFill>
                  <a:srgbClr val="1D40AF"/>
                </a:solidFill>
                <a:latin typeface="Noto Sans JP"/>
                <a:cs typeface="Noto Sans JP"/>
              </a:rPr>
              <a:t>78.7%</a:t>
            </a:r>
            <a:r>
              <a:rPr dirty="0" sz="1450" spc="-20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높은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정확도를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보여주고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5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014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고효율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950" spc="-229" b="1">
                <a:solidFill>
                  <a:srgbClr val="2562EB"/>
                </a:solidFill>
                <a:latin typeface="Noto Sans JP"/>
                <a:cs typeface="Noto Sans JP"/>
              </a:rPr>
              <a:t>CNN</a:t>
            </a:r>
            <a:r>
              <a:rPr dirty="0" sz="1950" spc="25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모델과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데이터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처리</a:t>
            </a:r>
            <a:endParaRPr sz="1850">
              <a:latin typeface="Malgun Gothic"/>
              <a:cs typeface="Malgun Gothic"/>
            </a:endParaRPr>
          </a:p>
          <a:p>
            <a:pPr marL="974090" marR="6350">
              <a:lnSpc>
                <a:spcPct val="110900"/>
              </a:lnSpc>
              <a:spcBef>
                <a:spcPts val="560"/>
              </a:spcBef>
            </a:pPr>
            <a:r>
              <a:rPr dirty="0" sz="1550" spc="-160" b="1">
                <a:solidFill>
                  <a:srgbClr val="1D40AF"/>
                </a:solidFill>
                <a:latin typeface="Noto Sans JP"/>
                <a:cs typeface="Noto Sans JP"/>
              </a:rPr>
              <a:t>EfficientNet</a:t>
            </a:r>
            <a:r>
              <a:rPr dirty="0" sz="1450" spc="-160">
                <a:solidFill>
                  <a:srgbClr val="334054"/>
                </a:solidFill>
                <a:latin typeface="Dotum"/>
                <a:cs typeface="Dotum"/>
              </a:rPr>
              <a:t>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같은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고효율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70">
                <a:solidFill>
                  <a:srgbClr val="334054"/>
                </a:solidFill>
                <a:latin typeface="Noto Sans JP"/>
                <a:cs typeface="Noto Sans JP"/>
              </a:rPr>
              <a:t>CNN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파라미터로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전처리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과정에서는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데이터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110" b="1">
                <a:solidFill>
                  <a:srgbClr val="1D40AF"/>
                </a:solidFill>
                <a:latin typeface="Malgun Gothic"/>
                <a:cs typeface="Malgun Gothic"/>
              </a:rPr>
              <a:t>증강</a:t>
            </a:r>
            <a:r>
              <a:rPr dirty="0" sz="1550" spc="-110" b="1">
                <a:solidFill>
                  <a:srgbClr val="1D40AF"/>
                </a:solidFill>
                <a:latin typeface="Noto Sans JP"/>
                <a:cs typeface="Noto Sans JP"/>
              </a:rPr>
              <a:t>(Data </a:t>
            </a:r>
            <a:r>
              <a:rPr dirty="0" sz="1550" spc="-170" b="1">
                <a:solidFill>
                  <a:srgbClr val="1D40AF"/>
                </a:solidFill>
                <a:latin typeface="Noto Sans JP"/>
                <a:cs typeface="Noto Sans JP"/>
              </a:rPr>
              <a:t>Augmentation)</a:t>
            </a:r>
            <a:r>
              <a:rPr dirty="0" sz="1550" spc="1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기법이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활용되며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2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회전</a:t>
            </a:r>
            <a:r>
              <a:rPr dirty="0" sz="1500" spc="-22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채도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조절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환경에서의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인식률을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높입니다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1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일부는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참조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10" b="1">
                <a:solidFill>
                  <a:srgbClr val="1D40AF"/>
                </a:solidFill>
                <a:latin typeface="Malgun Gothic"/>
                <a:cs typeface="Malgun Gothic"/>
              </a:rPr>
              <a:t>객체</a:t>
            </a:r>
            <a:r>
              <a:rPr dirty="0" sz="1550" spc="-10" b="1">
                <a:solidFill>
                  <a:srgbClr val="1D40AF"/>
                </a:solidFill>
                <a:latin typeface="Noto Sans JP"/>
                <a:cs typeface="Noto Sans JP"/>
              </a:rPr>
              <a:t>(</a:t>
            </a:r>
            <a:r>
              <a:rPr dirty="0" sz="1450" spc="-10" b="1">
                <a:solidFill>
                  <a:srgbClr val="1D40AF"/>
                </a:solidFill>
                <a:latin typeface="Malgun Gothic"/>
                <a:cs typeface="Malgun Gothic"/>
              </a:rPr>
              <a:t>동전</a:t>
            </a:r>
            <a:r>
              <a:rPr dirty="0" sz="1550" spc="-10" b="1">
                <a:solidFill>
                  <a:srgbClr val="1D40AF"/>
                </a:solidFill>
                <a:latin typeface="Noto Sans JP"/>
                <a:cs typeface="Noto Sans JP"/>
              </a:rPr>
              <a:t>,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카드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40" b="1">
                <a:solidFill>
                  <a:srgbClr val="1D40AF"/>
                </a:solidFill>
                <a:latin typeface="Malgun Gothic"/>
                <a:cs typeface="Malgun Gothic"/>
              </a:rPr>
              <a:t>등</a:t>
            </a:r>
            <a:r>
              <a:rPr dirty="0" sz="1550" spc="-240" b="1">
                <a:solidFill>
                  <a:srgbClr val="1D40AF"/>
                </a:solidFill>
                <a:latin typeface="Noto Sans JP"/>
                <a:cs typeface="Noto Sans JP"/>
              </a:rPr>
              <a:t>)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크기와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부피를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추정합니다</a:t>
            </a:r>
            <a:r>
              <a:rPr dirty="0" sz="1500" spc="-2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1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구현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기술스택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55" b="1">
                <a:solidFill>
                  <a:srgbClr val="2562EB"/>
                </a:solidFill>
                <a:latin typeface="Malgun Gothic"/>
                <a:cs typeface="Malgun Gothic"/>
              </a:rPr>
              <a:t>프레임워크</a:t>
            </a:r>
            <a:endParaRPr sz="1850">
              <a:latin typeface="Malgun Gothic"/>
              <a:cs typeface="Malgun Gothic"/>
            </a:endParaRPr>
          </a:p>
          <a:p>
            <a:pPr marL="974090" marR="5080">
              <a:lnSpc>
                <a:spcPct val="110200"/>
              </a:lnSpc>
              <a:spcBef>
                <a:spcPts val="59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딥러닝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학습에는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215" b="1">
                <a:solidFill>
                  <a:srgbClr val="1D40AF"/>
                </a:solidFill>
                <a:latin typeface="Noto Sans JP"/>
                <a:cs typeface="Noto Sans JP"/>
              </a:rPr>
              <a:t>PyTorch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나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200" b="1">
                <a:solidFill>
                  <a:srgbClr val="1D40AF"/>
                </a:solidFill>
                <a:latin typeface="Noto Sans JP"/>
                <a:cs typeface="Noto Sans JP"/>
              </a:rPr>
              <a:t>TensorFlow</a:t>
            </a:r>
            <a:r>
              <a:rPr dirty="0" sz="1450" spc="-20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주로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사용되며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모바일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앱에서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실행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가능한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경량화</a:t>
            </a:r>
            <a:r>
              <a:rPr dirty="0" sz="145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모델로는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190" b="1">
                <a:solidFill>
                  <a:srgbClr val="1D40AF"/>
                </a:solidFill>
                <a:latin typeface="Noto Sans JP"/>
                <a:cs typeface="Noto Sans JP"/>
              </a:rPr>
              <a:t>TensorFlow</a:t>
            </a:r>
            <a:r>
              <a:rPr dirty="0" sz="1550" spc="2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50" spc="-180" b="1">
                <a:solidFill>
                  <a:srgbClr val="1D40AF"/>
                </a:solidFill>
                <a:latin typeface="Noto Sans JP"/>
                <a:cs typeface="Noto Sans JP"/>
              </a:rPr>
              <a:t>Lite</a:t>
            </a:r>
            <a:r>
              <a:rPr dirty="0" sz="1450" spc="-180">
                <a:solidFill>
                  <a:srgbClr val="334054"/>
                </a:solidFill>
                <a:latin typeface="Dotum"/>
                <a:cs typeface="Dotum"/>
              </a:rPr>
              <a:t>나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110" b="1">
                <a:solidFill>
                  <a:srgbClr val="1D40AF"/>
                </a:solidFill>
                <a:latin typeface="Noto Sans JP"/>
                <a:cs typeface="Noto Sans JP"/>
              </a:rPr>
              <a:t>TensorFlow.js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변환이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활용됩니다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서버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측에서는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165" b="1">
                <a:solidFill>
                  <a:srgbClr val="1D40AF"/>
                </a:solidFill>
                <a:latin typeface="Noto Sans JP"/>
                <a:cs typeface="Noto Sans JP"/>
              </a:rPr>
              <a:t>NVIDIA</a:t>
            </a:r>
            <a:r>
              <a:rPr dirty="0" sz="1550" spc="2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50" spc="-215" b="1">
                <a:solidFill>
                  <a:srgbClr val="1D40AF"/>
                </a:solidFill>
                <a:latin typeface="Noto Sans JP"/>
                <a:cs typeface="Noto Sans JP"/>
              </a:rPr>
              <a:t>CUDA</a:t>
            </a:r>
            <a:r>
              <a:rPr dirty="0" sz="1550" spc="1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가속을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통해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처리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속도를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향상시키며</a:t>
            </a:r>
            <a:r>
              <a:rPr dirty="0" sz="1500" spc="-254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5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개발에는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175" b="1">
                <a:solidFill>
                  <a:srgbClr val="1D40AF"/>
                </a:solidFill>
                <a:latin typeface="Noto Sans JP"/>
                <a:cs typeface="Noto Sans JP"/>
              </a:rPr>
              <a:t>Flutter</a:t>
            </a:r>
            <a:r>
              <a:rPr dirty="0" sz="1450" spc="-175">
                <a:solidFill>
                  <a:srgbClr val="334054"/>
                </a:solidFill>
                <a:latin typeface="Dotum"/>
                <a:cs typeface="Dotum"/>
              </a:rPr>
              <a:t>나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180" b="1">
                <a:solidFill>
                  <a:srgbClr val="1D40AF"/>
                </a:solidFill>
                <a:latin typeface="Noto Sans JP"/>
                <a:cs typeface="Noto Sans JP"/>
              </a:rPr>
              <a:t>React</a:t>
            </a:r>
            <a:r>
              <a:rPr dirty="0" sz="1550" spc="1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50" spc="-185" b="1">
                <a:solidFill>
                  <a:srgbClr val="1D40AF"/>
                </a:solidFill>
                <a:latin typeface="Noto Sans JP"/>
                <a:cs typeface="Noto Sans JP"/>
              </a:rPr>
              <a:t>Native</a:t>
            </a:r>
            <a:r>
              <a:rPr dirty="0" sz="1450" spc="-185">
                <a:solidFill>
                  <a:srgbClr val="334054"/>
                </a:solidFill>
                <a:latin typeface="Dotum"/>
                <a:cs typeface="Dotum"/>
              </a:rPr>
              <a:t>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같은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00">
                <a:solidFill>
                  <a:srgbClr val="334054"/>
                </a:solidFill>
                <a:latin typeface="Dotum"/>
                <a:cs typeface="Dotum"/>
              </a:rPr>
              <a:t>크로스플랫폼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프레임워크가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사용되어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30">
                <a:solidFill>
                  <a:srgbClr val="334054"/>
                </a:solidFill>
                <a:latin typeface="Noto Sans JP"/>
                <a:cs typeface="Noto Sans JP"/>
              </a:rPr>
              <a:t>Android/iOS</a:t>
            </a:r>
            <a:r>
              <a:rPr dirty="0" sz="15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모두에서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가능한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솔루션을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구현합니다</a:t>
            </a:r>
            <a:r>
              <a:rPr dirty="0" sz="1500" spc="-2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5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4" y="5076824"/>
            <a:ext cx="5572124" cy="952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13.</a:t>
            </a:r>
            <a:r>
              <a:rPr dirty="0" spc="-65"/>
              <a:t> </a:t>
            </a:r>
            <a:r>
              <a:rPr dirty="0" sz="3200" spc="-610">
                <a:latin typeface="Malgun Gothic"/>
                <a:cs typeface="Malgun Gothic"/>
              </a:rPr>
              <a:t>칼로리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pc="-50"/>
              <a:t>AI</a:t>
            </a:r>
            <a:r>
              <a:rPr dirty="0" spc="-95"/>
              <a:t> </a:t>
            </a:r>
            <a:r>
              <a:rPr dirty="0" sz="3200" spc="-610">
                <a:latin typeface="Malgun Gothic"/>
                <a:cs typeface="Malgun Gothic"/>
              </a:rPr>
              <a:t>서비스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509">
                <a:latin typeface="Malgun Gothic"/>
                <a:cs typeface="Malgun Gothic"/>
              </a:rPr>
              <a:t>화면</a:t>
            </a:r>
            <a:r>
              <a:rPr dirty="0" spc="-509"/>
              <a:t>/</a:t>
            </a:r>
            <a:r>
              <a:rPr dirty="0" sz="3200" spc="-509">
                <a:latin typeface="Malgun Gothic"/>
                <a:cs typeface="Malgun Gothic"/>
              </a:rPr>
              <a:t>사용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예시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8299" y="1062482"/>
            <a:ext cx="5544185" cy="38608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직관적인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인터페이스와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사용자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경험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손쉬운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사용자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경험</a:t>
            </a:r>
            <a:endParaRPr sz="1700">
              <a:latin typeface="Malgun Gothic"/>
              <a:cs typeface="Malgun Gothic"/>
            </a:endParaRPr>
          </a:p>
          <a:p>
            <a:pPr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현대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00" spc="-5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찍기만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5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50" spc="-145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영양정보를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제공하는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직관적인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인터페이스를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복잡한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수동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입력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없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추적이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55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400" spc="-5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주요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기능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화면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구성</a:t>
            </a:r>
            <a:endParaRPr sz="1700">
              <a:latin typeface="Malgun Gothic"/>
              <a:cs typeface="Malgun Gothic"/>
            </a:endParaRPr>
          </a:p>
          <a:p>
            <a:pPr marL="112395" indent="-99695">
              <a:lnSpc>
                <a:spcPct val="100000"/>
              </a:lnSpc>
              <a:spcBef>
                <a:spcPts val="1060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촬영</a:t>
            </a:r>
            <a:r>
              <a:rPr dirty="0" sz="1400" spc="-250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화면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: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촬영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결과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화면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: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표시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히스토리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: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과거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트렌드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맞춤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권장사항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: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식습관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제안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일반적인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사용자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여정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8299" y="4986419"/>
            <a:ext cx="5589270" cy="8159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4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또는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후에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앱을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열고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촬영합니다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45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50" spc="-145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몇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내로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음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제시하고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필요시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조정할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 있습니다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저장되어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일간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주간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월간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0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400" spc="-3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875" y="1743075"/>
            <a:ext cx="2743199" cy="30956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325" y="1743075"/>
            <a:ext cx="2733674" cy="30956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438254" y="5446839"/>
            <a:ext cx="55372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1D40AF"/>
                </a:solidFill>
                <a:latin typeface="Dotum"/>
                <a:cs typeface="Dotum"/>
              </a:rPr>
              <a:t>음식</a:t>
            </a:r>
            <a:r>
              <a:rPr dirty="0" sz="1150" spc="-85">
                <a:solidFill>
                  <a:srgbClr val="1D40AF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1D40AF"/>
                </a:solidFill>
                <a:latin typeface="Dotum"/>
                <a:cs typeface="Dotum"/>
              </a:rPr>
              <a:t>촬영</a:t>
            </a:r>
            <a:endParaRPr sz="1150">
              <a:latin typeface="Dotum"/>
              <a:cs typeface="Dotum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38901" y="5446839"/>
            <a:ext cx="432434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0">
                <a:solidFill>
                  <a:srgbClr val="1D40AF"/>
                </a:solidFill>
                <a:latin typeface="Noto Sans JP Medium"/>
                <a:cs typeface="Noto Sans JP Medium"/>
              </a:rPr>
              <a:t>AI</a:t>
            </a:r>
            <a:r>
              <a:rPr dirty="0" sz="1150" spc="-65" b="0">
                <a:solidFill>
                  <a:srgbClr val="1D40AF"/>
                </a:solidFill>
                <a:latin typeface="Noto Sans JP Medium"/>
                <a:cs typeface="Noto Sans JP Medium"/>
              </a:rPr>
              <a:t> </a:t>
            </a:r>
            <a:r>
              <a:rPr dirty="0" sz="1150" spc="-160">
                <a:solidFill>
                  <a:srgbClr val="1D40AF"/>
                </a:solidFill>
                <a:latin typeface="Dotum"/>
                <a:cs typeface="Dotum"/>
              </a:rPr>
              <a:t>분석</a:t>
            </a:r>
            <a:endParaRPr sz="1150">
              <a:latin typeface="Dotum"/>
              <a:cs typeface="Dotum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518104" y="5446839"/>
            <a:ext cx="55372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1D40AF"/>
                </a:solidFill>
                <a:latin typeface="Dotum"/>
                <a:cs typeface="Dotum"/>
              </a:rPr>
              <a:t>결과</a:t>
            </a:r>
            <a:r>
              <a:rPr dirty="0" sz="1150" spc="-85">
                <a:solidFill>
                  <a:srgbClr val="1D40AF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1D40AF"/>
                </a:solidFill>
                <a:latin typeface="Dotum"/>
                <a:cs typeface="Dotum"/>
              </a:rPr>
              <a:t>확인</a:t>
            </a:r>
            <a:endParaRPr sz="1150">
              <a:latin typeface="Dotum"/>
              <a:cs typeface="Dotum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058028" y="5446839"/>
            <a:ext cx="55372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1D40AF"/>
                </a:solidFill>
                <a:latin typeface="Dotum"/>
                <a:cs typeface="Dotum"/>
              </a:rPr>
              <a:t>기록</a:t>
            </a:r>
            <a:r>
              <a:rPr dirty="0" sz="1150" spc="-85">
                <a:solidFill>
                  <a:srgbClr val="1D40AF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1D40AF"/>
                </a:solidFill>
                <a:latin typeface="Dotum"/>
                <a:cs typeface="Dotum"/>
              </a:rPr>
              <a:t>저장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467600"/>
          </a:xfrm>
          <a:custGeom>
            <a:avLst/>
            <a:gdLst/>
            <a:ahLst/>
            <a:cxnLst/>
            <a:rect l="l" t="t" r="r" b="b"/>
            <a:pathLst>
              <a:path w="12192000" h="7467600">
                <a:moveTo>
                  <a:pt x="12191999" y="7467599"/>
                </a:moveTo>
                <a:lnTo>
                  <a:pt x="0" y="74675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4675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762998" y="6038849"/>
            <a:ext cx="3429000" cy="1428750"/>
            <a:chOff x="8762998" y="6038849"/>
            <a:chExt cx="3429000" cy="1428750"/>
          </a:xfrm>
        </p:grpSpPr>
        <p:sp>
          <p:nvSpPr>
            <p:cNvPr id="5" name="object 5" descr=""/>
            <p:cNvSpPr/>
            <p:nvPr/>
          </p:nvSpPr>
          <p:spPr>
            <a:xfrm>
              <a:off x="10763248" y="60388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6"/>
                  </a:lnTo>
                  <a:lnTo>
                    <a:pt x="51753" y="1047683"/>
                  </a:lnTo>
                  <a:lnTo>
                    <a:pt x="66711" y="997256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0"/>
                  </a:lnTo>
                  <a:lnTo>
                    <a:pt x="250616" y="620458"/>
                  </a:lnTo>
                  <a:lnTo>
                    <a:pt x="281165" y="577642"/>
                  </a:lnTo>
                  <a:lnTo>
                    <a:pt x="313269" y="535981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70"/>
                  </a:lnTo>
                  <a:lnTo>
                    <a:pt x="495528" y="346887"/>
                  </a:lnTo>
                  <a:lnTo>
                    <a:pt x="535982" y="313270"/>
                  </a:lnTo>
                  <a:lnTo>
                    <a:pt x="577642" y="281167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8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1"/>
                  </a:lnTo>
                  <a:lnTo>
                    <a:pt x="898231" y="102145"/>
                  </a:lnTo>
                  <a:lnTo>
                    <a:pt x="947418" y="83518"/>
                  </a:lnTo>
                  <a:lnTo>
                    <a:pt x="997258" y="66713"/>
                  </a:lnTo>
                  <a:lnTo>
                    <a:pt x="1047685" y="51754"/>
                  </a:lnTo>
                  <a:lnTo>
                    <a:pt x="1098626" y="38660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4"/>
                  </a:lnTo>
                  <a:lnTo>
                    <a:pt x="1306168" y="5267"/>
                  </a:lnTo>
                  <a:lnTo>
                    <a:pt x="1358644" y="1720"/>
                  </a:lnTo>
                  <a:lnTo>
                    <a:pt x="1417059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762998" y="6162674"/>
              <a:ext cx="2381250" cy="971550"/>
            </a:xfrm>
            <a:custGeom>
              <a:avLst/>
              <a:gdLst/>
              <a:ahLst/>
              <a:cxnLst/>
              <a:rect l="l" t="t" r="r" b="b"/>
              <a:pathLst>
                <a:path w="2381250" h="971550">
                  <a:moveTo>
                    <a:pt x="231005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4" y="919887"/>
                  </a:lnTo>
                  <a:lnTo>
                    <a:pt x="0" y="900352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310053" y="0"/>
                  </a:lnTo>
                  <a:lnTo>
                    <a:pt x="2351542" y="15620"/>
                  </a:lnTo>
                  <a:lnTo>
                    <a:pt x="2377363" y="51660"/>
                  </a:lnTo>
                  <a:lnTo>
                    <a:pt x="2381249" y="71196"/>
                  </a:lnTo>
                  <a:lnTo>
                    <a:pt x="2381249" y="900352"/>
                  </a:lnTo>
                  <a:lnTo>
                    <a:pt x="2365626" y="941844"/>
                  </a:lnTo>
                  <a:lnTo>
                    <a:pt x="2329587" y="967664"/>
                  </a:lnTo>
                  <a:lnTo>
                    <a:pt x="2315007" y="971061"/>
                  </a:lnTo>
                  <a:lnTo>
                    <a:pt x="2310053" y="97154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12.</a:t>
            </a:r>
            <a:r>
              <a:rPr dirty="0" spc="-25"/>
              <a:t> </a:t>
            </a:r>
            <a:r>
              <a:rPr dirty="0" sz="3200" spc="-610">
                <a:latin typeface="Malgun Gothic"/>
                <a:cs typeface="Malgun Gothic"/>
              </a:rPr>
              <a:t>디지털헬스케어</a:t>
            </a:r>
            <a:r>
              <a:rPr dirty="0" sz="3200" spc="-335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시장의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성장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트렌드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0674" y="988758"/>
            <a:ext cx="3923665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글로벌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시장의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폭발적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60">
                <a:solidFill>
                  <a:srgbClr val="465469"/>
                </a:solidFill>
                <a:latin typeface="Dotum"/>
                <a:cs typeface="Dotum"/>
              </a:rPr>
              <a:t>성장세</a:t>
            </a:r>
            <a:endParaRPr sz="18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33374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4" y="4476749"/>
                </a:moveTo>
                <a:lnTo>
                  <a:pt x="106794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5512954" y="0"/>
                </a:lnTo>
                <a:lnTo>
                  <a:pt x="5556123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49" y="106794"/>
                </a:lnTo>
                <a:lnTo>
                  <a:pt x="5619749" y="4369954"/>
                </a:lnTo>
                <a:lnTo>
                  <a:pt x="5608176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4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62719" y="1631886"/>
            <a:ext cx="436118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글로벌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디지털헬스케어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시장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규모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추이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및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전망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75" b="1">
                <a:solidFill>
                  <a:srgbClr val="1D40AF"/>
                </a:solidFill>
                <a:latin typeface="Trebuchet MS"/>
                <a:cs typeface="Trebuchet MS"/>
              </a:rPr>
              <a:t>(2023-</a:t>
            </a:r>
            <a:r>
              <a:rPr dirty="0" sz="1500" spc="-10" b="1">
                <a:solidFill>
                  <a:srgbClr val="1D40AF"/>
                </a:solidFill>
                <a:latin typeface="Trebuchet MS"/>
                <a:cs typeface="Trebuchet MS"/>
              </a:rPr>
              <a:t>2033)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238873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5" y="4476749"/>
                </a:moveTo>
                <a:lnTo>
                  <a:pt x="106795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5512955" y="0"/>
                </a:lnTo>
                <a:lnTo>
                  <a:pt x="5556122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50" y="106794"/>
                </a:lnTo>
                <a:lnTo>
                  <a:pt x="5619750" y="4369954"/>
                </a:lnTo>
                <a:lnTo>
                  <a:pt x="5608175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5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475735" y="1631886"/>
            <a:ext cx="314579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25" b="1">
                <a:solidFill>
                  <a:srgbClr val="1D40AF"/>
                </a:solidFill>
                <a:latin typeface="Trebuchet MS"/>
                <a:cs typeface="Trebuchet MS"/>
              </a:rPr>
              <a:t>2025</a:t>
            </a:r>
            <a:r>
              <a:rPr dirty="0" sz="1500" spc="-125" b="1">
                <a:solidFill>
                  <a:srgbClr val="1D40AF"/>
                </a:solidFill>
                <a:latin typeface="Malgun Gothic"/>
                <a:cs typeface="Malgun Gothic"/>
              </a:rPr>
              <a:t>년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권역별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디지털헬스케어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시장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점유율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4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49" y="71196"/>
                </a:lnTo>
                <a:lnTo>
                  <a:pt x="2381249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752252" y="6246939"/>
            <a:ext cx="97218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95">
                <a:solidFill>
                  <a:srgbClr val="465469"/>
                </a:solidFill>
                <a:latin typeface="Noto Sans JP"/>
                <a:cs typeface="Noto Sans JP"/>
              </a:rPr>
              <a:t>2023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년</a:t>
            </a:r>
            <a:r>
              <a:rPr dirty="0" sz="1150" spc="-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시장규모</a:t>
            </a:r>
            <a:endParaRPr sz="1150">
              <a:latin typeface="Dotum"/>
              <a:cs typeface="Dotum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25599" y="6417688"/>
            <a:ext cx="1225550" cy="61468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850" spc="-155" b="1">
                <a:solidFill>
                  <a:srgbClr val="1D40AF"/>
                </a:solidFill>
                <a:latin typeface="Noto Sans JP"/>
                <a:cs typeface="Noto Sans JP"/>
              </a:rPr>
              <a:t>2,408</a:t>
            </a:r>
            <a:r>
              <a:rPr dirty="0" sz="1850" spc="-155" b="1">
                <a:solidFill>
                  <a:srgbClr val="1D40AF"/>
                </a:solidFill>
                <a:latin typeface="Malgun Gothic"/>
                <a:cs typeface="Malgun Gothic"/>
              </a:rPr>
              <a:t>억</a:t>
            </a:r>
            <a:r>
              <a:rPr dirty="0" sz="185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850" spc="-370" b="1">
                <a:solidFill>
                  <a:srgbClr val="1D40AF"/>
                </a:solidFill>
                <a:latin typeface="Malgun Gothic"/>
                <a:cs typeface="Malgun Gothic"/>
              </a:rPr>
              <a:t>달러</a:t>
            </a:r>
            <a:endParaRPr sz="185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약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114">
                <a:solidFill>
                  <a:srgbClr val="64738B"/>
                </a:solidFill>
                <a:latin typeface="Noto Sans JP"/>
                <a:cs typeface="Noto Sans JP"/>
              </a:rPr>
              <a:t>288</a:t>
            </a:r>
            <a:r>
              <a:rPr dirty="0" sz="1100" spc="-114">
                <a:solidFill>
                  <a:srgbClr val="64738B"/>
                </a:solidFill>
                <a:latin typeface="Dotum"/>
                <a:cs typeface="Dotum"/>
              </a:rPr>
              <a:t>조원</a:t>
            </a:r>
            <a:r>
              <a:rPr dirty="0" sz="1100" spc="-7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5">
                <a:solidFill>
                  <a:srgbClr val="64738B"/>
                </a:solidFill>
                <a:latin typeface="Dotum"/>
                <a:cs typeface="Dotum"/>
              </a:rPr>
              <a:t>규모</a:t>
            </a:r>
            <a:endParaRPr sz="1100">
              <a:latin typeface="Dotum"/>
              <a:cs typeface="Dotum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61949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7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2310053" y="0"/>
                </a:lnTo>
                <a:lnTo>
                  <a:pt x="2351543" y="15620"/>
                </a:lnTo>
                <a:lnTo>
                  <a:pt x="2377364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7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410620" y="6246939"/>
            <a:ext cx="79883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연평균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465469"/>
                </a:solidFill>
                <a:latin typeface="Dotum"/>
                <a:cs typeface="Dotum"/>
              </a:rPr>
              <a:t>성장률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268341" y="6420512"/>
            <a:ext cx="108394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21.11%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50" spc="-45">
                <a:solidFill>
                  <a:srgbClr val="64738B"/>
                </a:solidFill>
                <a:latin typeface="Noto Sans JP"/>
                <a:cs typeface="Noto Sans JP"/>
              </a:rPr>
              <a:t>2024-</a:t>
            </a:r>
            <a:r>
              <a:rPr dirty="0" sz="1050" spc="-80">
                <a:solidFill>
                  <a:srgbClr val="64738B"/>
                </a:solidFill>
                <a:latin typeface="Noto Sans JP"/>
                <a:cs typeface="Noto Sans JP"/>
              </a:rPr>
              <a:t>2033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년</a:t>
            </a:r>
            <a:r>
              <a:rPr dirty="0" sz="1100" spc="-3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30">
                <a:solidFill>
                  <a:srgbClr val="64738B"/>
                </a:solidFill>
                <a:latin typeface="Noto Sans JP"/>
                <a:cs typeface="Noto Sans JP"/>
              </a:rPr>
              <a:t>CAGR</a:t>
            </a:r>
            <a:endParaRPr sz="1050">
              <a:latin typeface="Noto Sans JP"/>
              <a:cs typeface="Noto Sans JP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191248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754366" y="6246939"/>
            <a:ext cx="125539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95">
                <a:solidFill>
                  <a:srgbClr val="465469"/>
                </a:solidFill>
                <a:latin typeface="Noto Sans JP"/>
                <a:cs typeface="Noto Sans JP"/>
              </a:rPr>
              <a:t>2033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년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예상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시장규모</a:t>
            </a:r>
            <a:endParaRPr sz="11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94859" y="6417688"/>
            <a:ext cx="974090" cy="61468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850" spc="-235" b="1">
                <a:solidFill>
                  <a:srgbClr val="1D40AF"/>
                </a:solidFill>
                <a:latin typeface="Noto Sans JP"/>
                <a:cs typeface="Noto Sans JP"/>
              </a:rPr>
              <a:t>2</a:t>
            </a:r>
            <a:r>
              <a:rPr dirty="0" sz="1850" spc="-235" b="1">
                <a:solidFill>
                  <a:srgbClr val="1D40AF"/>
                </a:solidFill>
                <a:latin typeface="Malgun Gothic"/>
                <a:cs typeface="Malgun Gothic"/>
              </a:rPr>
              <a:t>조</a:t>
            </a:r>
            <a:r>
              <a:rPr dirty="0" sz="1850" spc="-17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850" spc="-370" b="1">
                <a:solidFill>
                  <a:srgbClr val="1D40AF"/>
                </a:solidFill>
                <a:latin typeface="Malgun Gothic"/>
                <a:cs typeface="Malgun Gothic"/>
              </a:rPr>
              <a:t>달러</a:t>
            </a:r>
            <a:endParaRPr sz="185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약</a:t>
            </a:r>
            <a:r>
              <a:rPr dirty="0" sz="1100" spc="-6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95">
                <a:solidFill>
                  <a:srgbClr val="64738B"/>
                </a:solidFill>
                <a:latin typeface="Noto Sans JP"/>
                <a:cs typeface="Noto Sans JP"/>
              </a:rPr>
              <a:t>2,400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조원</a:t>
            </a:r>
            <a:r>
              <a:rPr dirty="0" sz="1100" spc="-6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30">
                <a:solidFill>
                  <a:srgbClr val="64738B"/>
                </a:solidFill>
                <a:latin typeface="Dotum"/>
                <a:cs typeface="Dotum"/>
              </a:rPr>
              <a:t>규모</a:t>
            </a:r>
            <a:endParaRPr sz="1100">
              <a:latin typeface="Dotum"/>
              <a:cs typeface="Dotum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414072" y="6246939"/>
            <a:ext cx="10795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465469"/>
                </a:solidFill>
                <a:latin typeface="Noto Sans JP"/>
                <a:cs typeface="Noto Sans JP"/>
              </a:rPr>
              <a:t>AI</a:t>
            </a:r>
            <a:r>
              <a:rPr dirty="0" sz="1150" spc="-45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헬스케어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성장률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000926" y="6420512"/>
            <a:ext cx="190563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50.8%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한국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>
                <a:solidFill>
                  <a:srgbClr val="64738B"/>
                </a:solidFill>
                <a:latin typeface="Noto Sans JP"/>
                <a:cs typeface="Noto Sans JP"/>
              </a:rPr>
              <a:t>AI</a:t>
            </a:r>
            <a:r>
              <a:rPr dirty="0" sz="1050" spc="30">
                <a:solidFill>
                  <a:srgbClr val="64738B"/>
                </a:solidFill>
                <a:latin typeface="Noto Sans JP"/>
                <a:cs typeface="Noto Sans JP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헬스케어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시장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연평균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30">
                <a:solidFill>
                  <a:srgbClr val="64738B"/>
                </a:solidFill>
                <a:latin typeface="Dotum"/>
                <a:cs typeface="Dotum"/>
              </a:rPr>
              <a:t>성장률</a:t>
            </a:r>
            <a:endParaRPr sz="1100">
              <a:latin typeface="Dotum"/>
              <a:cs typeface="Dotum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90725"/>
            <a:ext cx="5333999" cy="361949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0" y="1990725"/>
            <a:ext cx="5333999" cy="36194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467600"/>
          </a:xfrm>
          <a:custGeom>
            <a:avLst/>
            <a:gdLst/>
            <a:ahLst/>
            <a:cxnLst/>
            <a:rect l="l" t="t" r="r" b="b"/>
            <a:pathLst>
              <a:path w="12192000" h="7467600">
                <a:moveTo>
                  <a:pt x="12191999" y="7467599"/>
                </a:moveTo>
                <a:lnTo>
                  <a:pt x="0" y="74675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4675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762998" y="6038849"/>
            <a:ext cx="3429000" cy="1428750"/>
            <a:chOff x="8762998" y="6038849"/>
            <a:chExt cx="3429000" cy="1428750"/>
          </a:xfrm>
        </p:grpSpPr>
        <p:sp>
          <p:nvSpPr>
            <p:cNvPr id="5" name="object 5" descr=""/>
            <p:cNvSpPr/>
            <p:nvPr/>
          </p:nvSpPr>
          <p:spPr>
            <a:xfrm>
              <a:off x="10763248" y="60388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6"/>
                  </a:lnTo>
                  <a:lnTo>
                    <a:pt x="51753" y="1047683"/>
                  </a:lnTo>
                  <a:lnTo>
                    <a:pt x="66711" y="997256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0"/>
                  </a:lnTo>
                  <a:lnTo>
                    <a:pt x="250616" y="620458"/>
                  </a:lnTo>
                  <a:lnTo>
                    <a:pt x="281165" y="577642"/>
                  </a:lnTo>
                  <a:lnTo>
                    <a:pt x="313269" y="535981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70"/>
                  </a:lnTo>
                  <a:lnTo>
                    <a:pt x="495528" y="346887"/>
                  </a:lnTo>
                  <a:lnTo>
                    <a:pt x="535982" y="313270"/>
                  </a:lnTo>
                  <a:lnTo>
                    <a:pt x="577642" y="281167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8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1"/>
                  </a:lnTo>
                  <a:lnTo>
                    <a:pt x="898231" y="102145"/>
                  </a:lnTo>
                  <a:lnTo>
                    <a:pt x="947418" y="83518"/>
                  </a:lnTo>
                  <a:lnTo>
                    <a:pt x="997258" y="66713"/>
                  </a:lnTo>
                  <a:lnTo>
                    <a:pt x="1047685" y="51754"/>
                  </a:lnTo>
                  <a:lnTo>
                    <a:pt x="1098626" y="38660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4"/>
                  </a:lnTo>
                  <a:lnTo>
                    <a:pt x="1306168" y="5267"/>
                  </a:lnTo>
                  <a:lnTo>
                    <a:pt x="1358644" y="1720"/>
                  </a:lnTo>
                  <a:lnTo>
                    <a:pt x="1417059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762998" y="6162674"/>
              <a:ext cx="2381250" cy="971550"/>
            </a:xfrm>
            <a:custGeom>
              <a:avLst/>
              <a:gdLst/>
              <a:ahLst/>
              <a:cxnLst/>
              <a:rect l="l" t="t" r="r" b="b"/>
              <a:pathLst>
                <a:path w="2381250" h="971550">
                  <a:moveTo>
                    <a:pt x="231005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4" y="919887"/>
                  </a:lnTo>
                  <a:lnTo>
                    <a:pt x="0" y="900352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310053" y="0"/>
                  </a:lnTo>
                  <a:lnTo>
                    <a:pt x="2351542" y="15620"/>
                  </a:lnTo>
                  <a:lnTo>
                    <a:pt x="2377363" y="51660"/>
                  </a:lnTo>
                  <a:lnTo>
                    <a:pt x="2381249" y="71196"/>
                  </a:lnTo>
                  <a:lnTo>
                    <a:pt x="2381249" y="900352"/>
                  </a:lnTo>
                  <a:lnTo>
                    <a:pt x="2365626" y="941844"/>
                  </a:lnTo>
                  <a:lnTo>
                    <a:pt x="2329587" y="967664"/>
                  </a:lnTo>
                  <a:lnTo>
                    <a:pt x="2315007" y="971061"/>
                  </a:lnTo>
                  <a:lnTo>
                    <a:pt x="2310053" y="97154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13.</a:t>
            </a:r>
            <a:r>
              <a:rPr dirty="0" spc="-30"/>
              <a:t> </a:t>
            </a:r>
            <a:r>
              <a:rPr dirty="0" sz="3200" spc="-610">
                <a:latin typeface="Malgun Gothic"/>
                <a:cs typeface="Malgun Gothic"/>
              </a:rPr>
              <a:t>주요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국내외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시장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규모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및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전망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0674" y="988758"/>
            <a:ext cx="3213100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00" b="0">
                <a:solidFill>
                  <a:srgbClr val="465469"/>
                </a:solidFill>
                <a:latin typeface="Noto Sans JP Medium"/>
                <a:cs typeface="Noto Sans JP Medium"/>
              </a:rPr>
              <a:t>AI</a:t>
            </a:r>
            <a:r>
              <a:rPr dirty="0" sz="1800" spc="-75" b="0">
                <a:solidFill>
                  <a:srgbClr val="465469"/>
                </a:solidFill>
                <a:latin typeface="Noto Sans JP Medium"/>
                <a:cs typeface="Noto Sans JP Medi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헬스케어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투자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동향과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시장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60">
                <a:solidFill>
                  <a:srgbClr val="465469"/>
                </a:solidFill>
                <a:latin typeface="Dotum"/>
                <a:cs typeface="Dotum"/>
              </a:rPr>
              <a:t>성장률</a:t>
            </a:r>
            <a:endParaRPr sz="18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33374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4" y="4476749"/>
                </a:moveTo>
                <a:lnTo>
                  <a:pt x="106794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5512954" y="0"/>
                </a:lnTo>
                <a:lnTo>
                  <a:pt x="5556123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49" y="106794"/>
                </a:lnTo>
                <a:lnTo>
                  <a:pt x="5619749" y="4369954"/>
                </a:lnTo>
                <a:lnTo>
                  <a:pt x="5608176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4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23317" y="1631886"/>
            <a:ext cx="383984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글로벌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디지털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헬스케어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시장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성장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전망</a:t>
            </a:r>
            <a:r>
              <a:rPr dirty="0" sz="150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90" b="1">
                <a:solidFill>
                  <a:srgbClr val="1D40AF"/>
                </a:solidFill>
                <a:latin typeface="Noto Sans JP"/>
                <a:cs typeface="Noto Sans JP"/>
              </a:rPr>
              <a:t>(2023-</a:t>
            </a:r>
            <a:r>
              <a:rPr dirty="0" sz="1500" spc="-30" b="1">
                <a:solidFill>
                  <a:srgbClr val="1D40AF"/>
                </a:solidFill>
                <a:latin typeface="Noto Sans JP"/>
                <a:cs typeface="Noto Sans JP"/>
              </a:rPr>
              <a:t>2033)</a:t>
            </a:r>
            <a:endParaRPr sz="1500">
              <a:latin typeface="Noto Sans JP"/>
              <a:cs typeface="Noto Sans JP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238873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5" y="4476749"/>
                </a:moveTo>
                <a:lnTo>
                  <a:pt x="106795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5512955" y="0"/>
                </a:lnTo>
                <a:lnTo>
                  <a:pt x="5556122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50" y="106794"/>
                </a:lnTo>
                <a:lnTo>
                  <a:pt x="5619750" y="4369954"/>
                </a:lnTo>
                <a:lnTo>
                  <a:pt x="5608175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5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683946" y="1631886"/>
            <a:ext cx="272986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40" b="1">
                <a:solidFill>
                  <a:srgbClr val="1D40AF"/>
                </a:solidFill>
                <a:latin typeface="Noto Sans JP"/>
                <a:cs typeface="Noto Sans JP"/>
              </a:rPr>
              <a:t>2030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권역별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35" b="1">
                <a:solidFill>
                  <a:srgbClr val="1D40AF"/>
                </a:solidFill>
                <a:latin typeface="Noto Sans JP"/>
                <a:cs typeface="Noto Sans JP"/>
              </a:rPr>
              <a:t>AI</a:t>
            </a:r>
            <a:r>
              <a:rPr dirty="0" sz="1500" spc="-1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헬스케어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시장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규모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4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49" y="71196"/>
                </a:lnTo>
                <a:lnTo>
                  <a:pt x="2381249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404441" y="6246939"/>
            <a:ext cx="166814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글로벌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60">
                <a:solidFill>
                  <a:srgbClr val="465469"/>
                </a:solidFill>
                <a:latin typeface="Noto Sans JP"/>
                <a:cs typeface="Noto Sans JP"/>
              </a:rPr>
              <a:t>CAGR</a:t>
            </a:r>
            <a:endParaRPr sz="1150">
              <a:latin typeface="Noto Sans JP"/>
              <a:cs typeface="Noto Sans JP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64555" y="6420512"/>
            <a:ext cx="174815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21.1%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50" spc="-45">
                <a:solidFill>
                  <a:srgbClr val="64738B"/>
                </a:solidFill>
                <a:latin typeface="Noto Sans JP"/>
                <a:cs typeface="Noto Sans JP"/>
              </a:rPr>
              <a:t>2024-</a:t>
            </a:r>
            <a:r>
              <a:rPr dirty="0" sz="1050" spc="-80">
                <a:solidFill>
                  <a:srgbClr val="64738B"/>
                </a:solidFill>
                <a:latin typeface="Noto Sans JP"/>
                <a:cs typeface="Noto Sans JP"/>
              </a:rPr>
              <a:t>2033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년</a:t>
            </a:r>
            <a:r>
              <a:rPr dirty="0" sz="1100" spc="-6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예상</a:t>
            </a:r>
            <a:r>
              <a:rPr dirty="0" sz="1100" spc="-6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연평균</a:t>
            </a:r>
            <a:r>
              <a:rPr dirty="0" sz="1100" spc="-6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55">
                <a:solidFill>
                  <a:srgbClr val="64738B"/>
                </a:solidFill>
                <a:latin typeface="Dotum"/>
                <a:cs typeface="Dotum"/>
              </a:rPr>
              <a:t>성장률</a:t>
            </a:r>
            <a:endParaRPr sz="1100">
              <a:latin typeface="Dotum"/>
              <a:cs typeface="Dotum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61949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7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2310053" y="0"/>
                </a:lnTo>
                <a:lnTo>
                  <a:pt x="2351543" y="15620"/>
                </a:lnTo>
                <a:lnTo>
                  <a:pt x="2377364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7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129186" y="6246939"/>
            <a:ext cx="136207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국내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465469"/>
                </a:solidFill>
                <a:latin typeface="Noto Sans JP"/>
                <a:cs typeface="Noto Sans JP"/>
              </a:rPr>
              <a:t>AI</a:t>
            </a:r>
            <a:r>
              <a:rPr dirty="0" sz="1150" spc="-30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헬스케어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성장률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86311" y="6420512"/>
            <a:ext cx="164782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50.8%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50" spc="-45">
                <a:solidFill>
                  <a:srgbClr val="64738B"/>
                </a:solidFill>
                <a:latin typeface="Noto Sans JP"/>
                <a:cs typeface="Noto Sans JP"/>
              </a:rPr>
              <a:t>KPMG</a:t>
            </a:r>
            <a:r>
              <a:rPr dirty="0" sz="1050" spc="35">
                <a:solidFill>
                  <a:srgbClr val="64738B"/>
                </a:solidFill>
                <a:latin typeface="Noto Sans JP"/>
                <a:cs typeface="Noto Sans JP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발표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예상</a:t>
            </a:r>
            <a:r>
              <a:rPr dirty="0" sz="1100" spc="-9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연평균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35">
                <a:solidFill>
                  <a:srgbClr val="64738B"/>
                </a:solidFill>
                <a:latin typeface="Dotum"/>
                <a:cs typeface="Dotum"/>
              </a:rPr>
              <a:t>성장률</a:t>
            </a:r>
            <a:endParaRPr sz="1100">
              <a:latin typeface="Dotum"/>
              <a:cs typeface="Dotum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191248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735762" y="6246939"/>
            <a:ext cx="129222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95">
                <a:solidFill>
                  <a:srgbClr val="465469"/>
                </a:solidFill>
                <a:latin typeface="Noto Sans JP"/>
                <a:cs typeface="Noto Sans JP"/>
              </a:rPr>
              <a:t>2033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년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예상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시장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45">
                <a:solidFill>
                  <a:srgbClr val="465469"/>
                </a:solidFill>
                <a:latin typeface="Dotum"/>
                <a:cs typeface="Dotum"/>
              </a:rPr>
              <a:t>규모</a:t>
            </a:r>
            <a:endParaRPr sz="11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69819" y="6417688"/>
            <a:ext cx="1624330" cy="61468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850" spc="-45" b="1">
                <a:solidFill>
                  <a:srgbClr val="1D40AF"/>
                </a:solidFill>
                <a:latin typeface="Noto Sans JP"/>
                <a:cs typeface="Noto Sans JP"/>
              </a:rPr>
              <a:t>2,400</a:t>
            </a:r>
            <a:r>
              <a:rPr dirty="0" sz="1850" spc="-45" b="1">
                <a:solidFill>
                  <a:srgbClr val="1D40AF"/>
                </a:solidFill>
                <a:latin typeface="Malgun Gothic"/>
                <a:cs typeface="Malgun Gothic"/>
              </a:rPr>
              <a:t>조원</a:t>
            </a:r>
            <a:endParaRPr sz="185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약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85">
                <a:solidFill>
                  <a:srgbClr val="64738B"/>
                </a:solidFill>
                <a:latin typeface="Noto Sans JP"/>
                <a:cs typeface="Noto Sans JP"/>
              </a:rPr>
              <a:t>1.7</a:t>
            </a:r>
            <a:r>
              <a:rPr dirty="0" sz="1100" spc="-85">
                <a:solidFill>
                  <a:srgbClr val="64738B"/>
                </a:solidFill>
                <a:latin typeface="Dotum"/>
                <a:cs typeface="Dotum"/>
              </a:rPr>
              <a:t>조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달러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규모로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성장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전망</a:t>
            </a:r>
            <a:endParaRPr sz="1100">
              <a:latin typeface="Dotum"/>
              <a:cs typeface="Dotum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72686" y="6246939"/>
            <a:ext cx="136207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디지털헬스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465469"/>
                </a:solidFill>
                <a:latin typeface="Noto Sans JP"/>
                <a:cs typeface="Noto Sans JP"/>
              </a:rPr>
              <a:t>AI</a:t>
            </a:r>
            <a:r>
              <a:rPr dirty="0" sz="1150" spc="-25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투자</a:t>
            </a:r>
            <a:r>
              <a:rPr dirty="0" sz="11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60">
                <a:solidFill>
                  <a:srgbClr val="465469"/>
                </a:solidFill>
                <a:latin typeface="Dotum"/>
                <a:cs typeface="Dotum"/>
              </a:rPr>
              <a:t>비중</a:t>
            </a:r>
            <a:endParaRPr sz="1150">
              <a:latin typeface="Dotum"/>
              <a:cs typeface="Dotum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171781" y="6420512"/>
            <a:ext cx="156400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25" b="1">
                <a:solidFill>
                  <a:srgbClr val="1D40AF"/>
                </a:solidFill>
                <a:latin typeface="Noto Sans JP"/>
                <a:cs typeface="Noto Sans JP"/>
              </a:rPr>
              <a:t>37%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전체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헬스케어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투자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중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>
                <a:solidFill>
                  <a:srgbClr val="64738B"/>
                </a:solidFill>
                <a:latin typeface="Noto Sans JP"/>
                <a:cs typeface="Noto Sans JP"/>
              </a:rPr>
              <a:t>AI</a:t>
            </a:r>
            <a:r>
              <a:rPr dirty="0" sz="1050" spc="20">
                <a:solidFill>
                  <a:srgbClr val="64738B"/>
                </a:solidFill>
                <a:latin typeface="Noto Sans JP"/>
                <a:cs typeface="Noto Sans JP"/>
              </a:rPr>
              <a:t> </a:t>
            </a:r>
            <a:r>
              <a:rPr dirty="0" sz="1100" spc="-90">
                <a:solidFill>
                  <a:srgbClr val="64738B"/>
                </a:solidFill>
                <a:latin typeface="Dotum"/>
                <a:cs typeface="Dotum"/>
              </a:rPr>
              <a:t>비중</a:t>
            </a:r>
            <a:endParaRPr sz="1100">
              <a:latin typeface="Dotum"/>
              <a:cs typeface="Dotum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90725"/>
            <a:ext cx="5333999" cy="361949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0" y="1990725"/>
            <a:ext cx="5333999" cy="36194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743075"/>
            <a:ext cx="55721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14.</a:t>
            </a:r>
            <a:r>
              <a:rPr dirty="0" spc="-40"/>
              <a:t> </a:t>
            </a:r>
            <a:r>
              <a:rPr dirty="0" sz="3200" spc="-610">
                <a:latin typeface="Malgun Gothic"/>
                <a:cs typeface="Malgun Gothic"/>
              </a:rPr>
              <a:t>기술</a:t>
            </a:r>
            <a:r>
              <a:rPr dirty="0" sz="3200" spc="-335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도입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550">
                <a:latin typeface="Malgun Gothic"/>
                <a:cs typeface="Malgun Gothic"/>
              </a:rPr>
              <a:t>결과</a:t>
            </a:r>
            <a:r>
              <a:rPr dirty="0" spc="-550"/>
              <a:t>/</a:t>
            </a:r>
            <a:r>
              <a:rPr dirty="0" sz="3200" spc="-550">
                <a:latin typeface="Malgun Gothic"/>
                <a:cs typeface="Malgun Gothic"/>
              </a:rPr>
              <a:t>기대효과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60"/>
              <a:t>음식열량예측</a:t>
            </a:r>
            <a:r>
              <a:rPr dirty="0" spc="-165"/>
              <a:t> </a:t>
            </a:r>
            <a:r>
              <a:rPr dirty="0" spc="-360"/>
              <a:t>기술</a:t>
            </a:r>
            <a:r>
              <a:rPr dirty="0" spc="-165"/>
              <a:t> </a:t>
            </a:r>
            <a:r>
              <a:rPr dirty="0" spc="-360"/>
              <a:t>도입을</a:t>
            </a:r>
            <a:r>
              <a:rPr dirty="0" spc="-165"/>
              <a:t> </a:t>
            </a:r>
            <a:r>
              <a:rPr dirty="0" spc="-360"/>
              <a:t>통한</a:t>
            </a:r>
            <a:r>
              <a:rPr dirty="0" spc="-160"/>
              <a:t> </a:t>
            </a:r>
            <a:r>
              <a:rPr dirty="0" spc="-290"/>
              <a:t>개인적</a:t>
            </a:r>
            <a:r>
              <a:rPr dirty="0" spc="-290">
                <a:latin typeface="Tahoma"/>
                <a:cs typeface="Tahoma"/>
              </a:rPr>
              <a:t>,</a:t>
            </a:r>
            <a:r>
              <a:rPr dirty="0" spc="-125">
                <a:latin typeface="Tahoma"/>
                <a:cs typeface="Tahoma"/>
              </a:rPr>
              <a:t> </a:t>
            </a:r>
            <a:r>
              <a:rPr dirty="0" spc="-360"/>
              <a:t>사회적</a:t>
            </a:r>
            <a:r>
              <a:rPr dirty="0" spc="-165"/>
              <a:t> </a:t>
            </a:r>
            <a:r>
              <a:rPr dirty="0" spc="-380"/>
              <a:t>기대효과</a:t>
            </a: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/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의료비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절감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효과</a:t>
            </a:r>
            <a:endParaRPr sz="1700">
              <a:latin typeface="Malgun Gothic"/>
              <a:cs typeface="Malgun Gothic"/>
            </a:endParaRPr>
          </a:p>
          <a:p>
            <a:pPr marL="12700" marR="7747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</a:rPr>
              <a:t>한국보건산업진흥원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연구에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따르면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디지털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헬스케어를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활용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연속측정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310">
                <a:solidFill>
                  <a:srgbClr val="334054"/>
                </a:solidFill>
              </a:rPr>
              <a:t>환자군의</a:t>
            </a:r>
            <a:r>
              <a:rPr dirty="0" sz="1450" spc="5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의료비를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약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00" spc="-65">
                <a:solidFill>
                  <a:srgbClr val="334054"/>
                </a:solidFill>
                <a:latin typeface="Yu Mincho"/>
                <a:cs typeface="Yu Mincho"/>
              </a:rPr>
              <a:t>15%</a:t>
            </a:r>
            <a:r>
              <a:rPr dirty="0" sz="1400" spc="-10">
                <a:solidFill>
                  <a:srgbClr val="334054"/>
                </a:solidFill>
                <a:latin typeface="Yu Mincho"/>
                <a:cs typeface="Yu Mincho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절감할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5">
                <a:solidFill>
                  <a:srgbClr val="334054"/>
                </a:solidFill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r>
              <a:rPr dirty="0" sz="1400" spc="-5">
                <a:solidFill>
                  <a:srgbClr val="334054"/>
                </a:solidFill>
                <a:latin typeface="Yu Mincho"/>
                <a:cs typeface="Yu Mincho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개인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차원에서는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불필요한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검사와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치료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345">
                <a:solidFill>
                  <a:srgbClr val="334054"/>
                </a:solidFill>
              </a:rPr>
              <a:t>비용</a:t>
            </a:r>
            <a:r>
              <a:rPr dirty="0" sz="1450" spc="-210">
                <a:solidFill>
                  <a:srgbClr val="334054"/>
                </a:solidFill>
              </a:rPr>
              <a:t> 감소</a:t>
            </a:r>
            <a:r>
              <a:rPr dirty="0" sz="1400" spc="-210">
                <a:solidFill>
                  <a:srgbClr val="334054"/>
                </a:solidFill>
                <a:latin typeface="Yu Mincho"/>
                <a:cs typeface="Yu Mincho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Yu Mincho"/>
                <a:cs typeface="Yu Mincho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국가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차원에서는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건강보험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재정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안정화에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45">
                <a:solidFill>
                  <a:srgbClr val="334054"/>
                </a:solidFill>
              </a:rPr>
              <a:t>기여합니다</a:t>
            </a:r>
            <a:r>
              <a:rPr dirty="0" sz="1400" spc="-45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endParaRPr sz="1400">
              <a:latin typeface="Yu Mincho"/>
              <a:cs typeface="Yu Mincho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만성질환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관리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효율성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증대</a:t>
            </a:r>
            <a:endParaRPr sz="1700">
              <a:latin typeface="Malgun Gothic"/>
              <a:cs typeface="Malgun Gothic"/>
            </a:endParaRPr>
          </a:p>
          <a:p>
            <a:pPr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</a:rPr>
              <a:t>비만과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당뇨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등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만성질환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관리에서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정확한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음식열량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정보를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토대로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영양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315">
                <a:solidFill>
                  <a:srgbClr val="334054"/>
                </a:solidFill>
              </a:rPr>
              <a:t>관리는</a:t>
            </a:r>
            <a:r>
              <a:rPr dirty="0" sz="1450" spc="5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약물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의존도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감소와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생활습관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개선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효과를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54">
                <a:solidFill>
                  <a:srgbClr val="334054"/>
                </a:solidFill>
              </a:rPr>
              <a:t>가져옵니다</a:t>
            </a:r>
            <a:r>
              <a:rPr dirty="0" sz="1400" spc="-254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r>
              <a:rPr dirty="0" sz="1400" spc="-5">
                <a:solidFill>
                  <a:srgbClr val="334054"/>
                </a:solidFill>
                <a:latin typeface="Yu Mincho"/>
                <a:cs typeface="Yu Mincho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실시간</a:t>
            </a:r>
            <a:r>
              <a:rPr dirty="0" sz="1450" spc="-12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피드백과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데이터</a:t>
            </a:r>
            <a:r>
              <a:rPr dirty="0" sz="1450" spc="-125">
                <a:solidFill>
                  <a:srgbClr val="334054"/>
                </a:solidFill>
              </a:rPr>
              <a:t> </a:t>
            </a:r>
            <a:r>
              <a:rPr dirty="0" sz="1450" spc="-315">
                <a:solidFill>
                  <a:srgbClr val="334054"/>
                </a:solidFill>
              </a:rPr>
              <a:t>기반</a:t>
            </a:r>
            <a:r>
              <a:rPr dirty="0" sz="1450" spc="5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개인화된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관리로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자기주도적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건강관리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능력이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45">
                <a:solidFill>
                  <a:srgbClr val="334054"/>
                </a:solidFill>
              </a:rPr>
              <a:t>향상됩니다</a:t>
            </a:r>
            <a:r>
              <a:rPr dirty="0" sz="1400" spc="-45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endParaRPr sz="1400">
              <a:latin typeface="Yu Mincho"/>
              <a:cs typeface="Yu Mincho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예방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중심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의료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패러다임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전환</a:t>
            </a:r>
            <a:endParaRPr sz="1700">
              <a:latin typeface="Malgun Gothic"/>
              <a:cs typeface="Malgun Gothic"/>
            </a:endParaRPr>
          </a:p>
          <a:p>
            <a:pPr algn="just" marL="12700" marR="62865">
              <a:lnSpc>
                <a:spcPct val="118500"/>
              </a:lnSpc>
              <a:spcBef>
                <a:spcPts val="740"/>
              </a:spcBef>
            </a:pPr>
            <a:r>
              <a:rPr dirty="0" sz="1450" spc="-290">
                <a:solidFill>
                  <a:srgbClr val="334054"/>
                </a:solidFill>
              </a:rPr>
              <a:t>질병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발생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후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치료하는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방식에서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벗어나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영양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정보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기반의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예측</a:t>
            </a:r>
            <a:r>
              <a:rPr dirty="0" sz="1400" spc="-240">
                <a:solidFill>
                  <a:srgbClr val="334054"/>
                </a:solidFill>
                <a:latin typeface="Yu Mincho"/>
                <a:cs typeface="Yu Mincho"/>
              </a:rPr>
              <a:t>·</a:t>
            </a:r>
            <a:r>
              <a:rPr dirty="0" sz="1450" spc="-240">
                <a:solidFill>
                  <a:srgbClr val="334054"/>
                </a:solidFill>
              </a:rPr>
              <a:t>예방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중심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건강관리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전환할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r>
              <a:rPr dirty="0" sz="1400" spc="-10">
                <a:solidFill>
                  <a:srgbClr val="334054"/>
                </a:solidFill>
                <a:latin typeface="Yu Mincho"/>
                <a:cs typeface="Yu Mincho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장기적으로는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국민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수명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연장과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삶의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질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향상으로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이어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져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사회적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생산성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증대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효과를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기대할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Yu Mincho"/>
                <a:cs typeface="Yu Mincho"/>
              </a:rPr>
              <a:t>.</a:t>
            </a:r>
            <a:endParaRPr sz="1400">
              <a:latin typeface="Yu Mincho"/>
              <a:cs typeface="Yu Minch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981950"/>
          </a:xfrm>
          <a:custGeom>
            <a:avLst/>
            <a:gdLst/>
            <a:ahLst/>
            <a:cxnLst/>
            <a:rect l="l" t="t" r="r" b="b"/>
            <a:pathLst>
              <a:path w="12192000" h="7981950">
                <a:moveTo>
                  <a:pt x="12191999" y="7981949"/>
                </a:moveTo>
                <a:lnTo>
                  <a:pt x="0" y="79819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98194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763249" y="6553199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428750" y="1428750"/>
                </a:move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7" y="1306168"/>
                </a:lnTo>
                <a:lnTo>
                  <a:pt x="10743" y="1253855"/>
                </a:lnTo>
                <a:lnTo>
                  <a:pt x="18142" y="1201779"/>
                </a:lnTo>
                <a:lnTo>
                  <a:pt x="27451" y="1150014"/>
                </a:lnTo>
                <a:lnTo>
                  <a:pt x="38660" y="1098626"/>
                </a:lnTo>
                <a:lnTo>
                  <a:pt x="51753" y="1047684"/>
                </a:lnTo>
                <a:lnTo>
                  <a:pt x="66711" y="997257"/>
                </a:lnTo>
                <a:lnTo>
                  <a:pt x="83517" y="947418"/>
                </a:lnTo>
                <a:lnTo>
                  <a:pt x="102144" y="898231"/>
                </a:lnTo>
                <a:lnTo>
                  <a:pt x="122569" y="849761"/>
                </a:lnTo>
                <a:lnTo>
                  <a:pt x="144767" y="802075"/>
                </a:lnTo>
                <a:lnTo>
                  <a:pt x="168702" y="755241"/>
                </a:lnTo>
                <a:lnTo>
                  <a:pt x="194345" y="709320"/>
                </a:lnTo>
                <a:lnTo>
                  <a:pt x="221662" y="664371"/>
                </a:lnTo>
                <a:lnTo>
                  <a:pt x="250616" y="620458"/>
                </a:lnTo>
                <a:lnTo>
                  <a:pt x="281165" y="577643"/>
                </a:lnTo>
                <a:lnTo>
                  <a:pt x="313269" y="535982"/>
                </a:lnTo>
                <a:lnTo>
                  <a:pt x="346886" y="495529"/>
                </a:lnTo>
                <a:lnTo>
                  <a:pt x="381969" y="456340"/>
                </a:lnTo>
                <a:lnTo>
                  <a:pt x="418469" y="418470"/>
                </a:lnTo>
                <a:lnTo>
                  <a:pt x="456339" y="381970"/>
                </a:lnTo>
                <a:lnTo>
                  <a:pt x="495528" y="346888"/>
                </a:lnTo>
                <a:lnTo>
                  <a:pt x="535982" y="313270"/>
                </a:lnTo>
                <a:lnTo>
                  <a:pt x="577642" y="281167"/>
                </a:lnTo>
                <a:lnTo>
                  <a:pt x="620457" y="250617"/>
                </a:lnTo>
                <a:lnTo>
                  <a:pt x="664369" y="221664"/>
                </a:lnTo>
                <a:lnTo>
                  <a:pt x="709319" y="194347"/>
                </a:lnTo>
                <a:lnTo>
                  <a:pt x="755242" y="168704"/>
                </a:lnTo>
                <a:lnTo>
                  <a:pt x="802075" y="144769"/>
                </a:lnTo>
                <a:lnTo>
                  <a:pt x="849760" y="122572"/>
                </a:lnTo>
                <a:lnTo>
                  <a:pt x="898231" y="102145"/>
                </a:lnTo>
                <a:lnTo>
                  <a:pt x="947418" y="83518"/>
                </a:lnTo>
                <a:lnTo>
                  <a:pt x="997258" y="66713"/>
                </a:lnTo>
                <a:lnTo>
                  <a:pt x="1047685" y="51754"/>
                </a:lnTo>
                <a:lnTo>
                  <a:pt x="1098626" y="38660"/>
                </a:lnTo>
                <a:lnTo>
                  <a:pt x="1150014" y="27452"/>
                </a:lnTo>
                <a:lnTo>
                  <a:pt x="1201780" y="18143"/>
                </a:lnTo>
                <a:lnTo>
                  <a:pt x="1253856" y="10744"/>
                </a:lnTo>
                <a:lnTo>
                  <a:pt x="1306168" y="5268"/>
                </a:lnTo>
                <a:lnTo>
                  <a:pt x="1358644" y="1720"/>
                </a:lnTo>
                <a:lnTo>
                  <a:pt x="1417059" y="0"/>
                </a:lnTo>
                <a:lnTo>
                  <a:pt x="1428750" y="0"/>
                </a:lnTo>
                <a:lnTo>
                  <a:pt x="1428750" y="1428750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15.</a:t>
            </a:r>
            <a:r>
              <a:rPr dirty="0" spc="-65"/>
              <a:t> </a:t>
            </a:r>
            <a:r>
              <a:rPr dirty="0" sz="3200" spc="-610">
                <a:latin typeface="Malgun Gothic"/>
                <a:cs typeface="Malgun Gothic"/>
              </a:rPr>
              <a:t>음식인식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pc="-50"/>
              <a:t>AI</a:t>
            </a:r>
            <a:r>
              <a:rPr dirty="0" spc="-95"/>
              <a:t> </a:t>
            </a:r>
            <a:r>
              <a:rPr dirty="0" sz="3200" spc="-610">
                <a:latin typeface="Malgun Gothic"/>
                <a:cs typeface="Malgun Gothic"/>
              </a:rPr>
              <a:t>기술의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한계와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0">
                <a:latin typeface="Malgun Gothic"/>
                <a:cs typeface="Malgun Gothic"/>
              </a:rPr>
              <a:t>개선방향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780817"/>
            <a:ext cx="200025" cy="22895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3190874"/>
            <a:ext cx="200025" cy="22860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885065" y="4591049"/>
            <a:ext cx="287020" cy="228600"/>
          </a:xfrm>
          <a:custGeom>
            <a:avLst/>
            <a:gdLst/>
            <a:ahLst/>
            <a:cxnLst/>
            <a:rect l="l" t="t" r="r" b="b"/>
            <a:pathLst>
              <a:path w="287019" h="228600">
                <a:moveTo>
                  <a:pt x="172209" y="14287"/>
                </a:moveTo>
                <a:lnTo>
                  <a:pt x="115059" y="14287"/>
                </a:lnTo>
                <a:lnTo>
                  <a:pt x="120628" y="8400"/>
                </a:lnTo>
                <a:lnTo>
                  <a:pt x="127404" y="3895"/>
                </a:lnTo>
                <a:lnTo>
                  <a:pt x="135150" y="1014"/>
                </a:lnTo>
                <a:lnTo>
                  <a:pt x="143634" y="0"/>
                </a:lnTo>
                <a:lnTo>
                  <a:pt x="152117" y="1014"/>
                </a:lnTo>
                <a:lnTo>
                  <a:pt x="159863" y="3895"/>
                </a:lnTo>
                <a:lnTo>
                  <a:pt x="166639" y="8400"/>
                </a:lnTo>
                <a:lnTo>
                  <a:pt x="172209" y="14287"/>
                </a:lnTo>
                <a:close/>
              </a:path>
              <a:path w="287019" h="228600">
                <a:moveTo>
                  <a:pt x="237261" y="42862"/>
                </a:moveTo>
                <a:lnTo>
                  <a:pt x="50006" y="42862"/>
                </a:lnTo>
                <a:lnTo>
                  <a:pt x="43621" y="36477"/>
                </a:lnTo>
                <a:lnTo>
                  <a:pt x="43621" y="20672"/>
                </a:lnTo>
                <a:lnTo>
                  <a:pt x="50006" y="14287"/>
                </a:lnTo>
                <a:lnTo>
                  <a:pt x="237261" y="14287"/>
                </a:lnTo>
                <a:lnTo>
                  <a:pt x="243646" y="20672"/>
                </a:lnTo>
                <a:lnTo>
                  <a:pt x="243646" y="36477"/>
                </a:lnTo>
                <a:lnTo>
                  <a:pt x="237261" y="42862"/>
                </a:lnTo>
                <a:close/>
              </a:path>
              <a:path w="287019" h="228600">
                <a:moveTo>
                  <a:pt x="157921" y="200025"/>
                </a:moveTo>
                <a:lnTo>
                  <a:pt x="129346" y="200025"/>
                </a:lnTo>
                <a:lnTo>
                  <a:pt x="129346" y="68446"/>
                </a:lnTo>
                <a:lnTo>
                  <a:pt x="122009" y="64122"/>
                </a:lnTo>
                <a:lnTo>
                  <a:pt x="115924" y="58232"/>
                </a:lnTo>
                <a:lnTo>
                  <a:pt x="111370" y="51054"/>
                </a:lnTo>
                <a:lnTo>
                  <a:pt x="108629" y="42862"/>
                </a:lnTo>
                <a:lnTo>
                  <a:pt x="178638" y="42862"/>
                </a:lnTo>
                <a:lnTo>
                  <a:pt x="175905" y="51054"/>
                </a:lnTo>
                <a:lnTo>
                  <a:pt x="171365" y="58232"/>
                </a:lnTo>
                <a:lnTo>
                  <a:pt x="165284" y="64122"/>
                </a:lnTo>
                <a:lnTo>
                  <a:pt x="157921" y="68446"/>
                </a:lnTo>
                <a:lnTo>
                  <a:pt x="157921" y="200025"/>
                </a:lnTo>
                <a:close/>
              </a:path>
              <a:path w="287019" h="228600">
                <a:moveTo>
                  <a:pt x="57373" y="185737"/>
                </a:moveTo>
                <a:lnTo>
                  <a:pt x="20543" y="175641"/>
                </a:lnTo>
                <a:lnTo>
                  <a:pt x="0" y="145598"/>
                </a:lnTo>
                <a:lnTo>
                  <a:pt x="1607" y="140553"/>
                </a:lnTo>
                <a:lnTo>
                  <a:pt x="48890" y="59471"/>
                </a:lnTo>
                <a:lnTo>
                  <a:pt x="52997" y="57150"/>
                </a:lnTo>
                <a:lnTo>
                  <a:pt x="61838" y="57150"/>
                </a:lnTo>
                <a:lnTo>
                  <a:pt x="65868" y="59471"/>
                </a:lnTo>
                <a:lnTo>
                  <a:pt x="68178" y="63311"/>
                </a:lnTo>
                <a:lnTo>
                  <a:pt x="82240" y="87421"/>
                </a:lnTo>
                <a:lnTo>
                  <a:pt x="57373" y="87421"/>
                </a:lnTo>
                <a:lnTo>
                  <a:pt x="25047" y="142875"/>
                </a:lnTo>
                <a:lnTo>
                  <a:pt x="113968" y="142875"/>
                </a:lnTo>
                <a:lnTo>
                  <a:pt x="114835" y="145598"/>
                </a:lnTo>
                <a:lnTo>
                  <a:pt x="113674" y="150509"/>
                </a:lnTo>
                <a:lnTo>
                  <a:pt x="106773" y="164471"/>
                </a:lnTo>
                <a:lnTo>
                  <a:pt x="94230" y="175641"/>
                </a:lnTo>
                <a:lnTo>
                  <a:pt x="77333" y="183052"/>
                </a:lnTo>
                <a:lnTo>
                  <a:pt x="57373" y="185737"/>
                </a:lnTo>
                <a:close/>
              </a:path>
              <a:path w="287019" h="228600">
                <a:moveTo>
                  <a:pt x="229359" y="185737"/>
                </a:moveTo>
                <a:lnTo>
                  <a:pt x="192507" y="175641"/>
                </a:lnTo>
                <a:lnTo>
                  <a:pt x="171941" y="145598"/>
                </a:lnTo>
                <a:lnTo>
                  <a:pt x="173548" y="140553"/>
                </a:lnTo>
                <a:lnTo>
                  <a:pt x="220831" y="59471"/>
                </a:lnTo>
                <a:lnTo>
                  <a:pt x="224938" y="57150"/>
                </a:lnTo>
                <a:lnTo>
                  <a:pt x="233779" y="57150"/>
                </a:lnTo>
                <a:lnTo>
                  <a:pt x="237809" y="59471"/>
                </a:lnTo>
                <a:lnTo>
                  <a:pt x="240119" y="63311"/>
                </a:lnTo>
                <a:lnTo>
                  <a:pt x="254181" y="87421"/>
                </a:lnTo>
                <a:lnTo>
                  <a:pt x="229359" y="87421"/>
                </a:lnTo>
                <a:lnTo>
                  <a:pt x="197033" y="142875"/>
                </a:lnTo>
                <a:lnTo>
                  <a:pt x="285909" y="142875"/>
                </a:lnTo>
                <a:lnTo>
                  <a:pt x="286776" y="145598"/>
                </a:lnTo>
                <a:lnTo>
                  <a:pt x="285616" y="150509"/>
                </a:lnTo>
                <a:lnTo>
                  <a:pt x="278740" y="164471"/>
                </a:lnTo>
                <a:lnTo>
                  <a:pt x="266210" y="175641"/>
                </a:lnTo>
                <a:lnTo>
                  <a:pt x="249318" y="183052"/>
                </a:lnTo>
                <a:lnTo>
                  <a:pt x="229359" y="185737"/>
                </a:lnTo>
                <a:close/>
              </a:path>
              <a:path w="287019" h="228600">
                <a:moveTo>
                  <a:pt x="113968" y="142875"/>
                </a:moveTo>
                <a:lnTo>
                  <a:pt x="89743" y="142875"/>
                </a:lnTo>
                <a:lnTo>
                  <a:pt x="57373" y="87421"/>
                </a:lnTo>
                <a:lnTo>
                  <a:pt x="82240" y="87421"/>
                </a:lnTo>
                <a:lnTo>
                  <a:pt x="113228" y="140553"/>
                </a:lnTo>
                <a:lnTo>
                  <a:pt x="113968" y="142875"/>
                </a:lnTo>
                <a:close/>
              </a:path>
              <a:path w="287019" h="228600">
                <a:moveTo>
                  <a:pt x="285909" y="142875"/>
                </a:moveTo>
                <a:lnTo>
                  <a:pt x="261684" y="142875"/>
                </a:lnTo>
                <a:lnTo>
                  <a:pt x="229359" y="87421"/>
                </a:lnTo>
                <a:lnTo>
                  <a:pt x="254181" y="87421"/>
                </a:lnTo>
                <a:lnTo>
                  <a:pt x="285169" y="140553"/>
                </a:lnTo>
                <a:lnTo>
                  <a:pt x="285909" y="142875"/>
                </a:lnTo>
                <a:close/>
              </a:path>
              <a:path w="287019" h="228600">
                <a:moveTo>
                  <a:pt x="237261" y="228600"/>
                </a:moveTo>
                <a:lnTo>
                  <a:pt x="50006" y="228600"/>
                </a:lnTo>
                <a:lnTo>
                  <a:pt x="43621" y="222215"/>
                </a:lnTo>
                <a:lnTo>
                  <a:pt x="43621" y="206409"/>
                </a:lnTo>
                <a:lnTo>
                  <a:pt x="50006" y="200025"/>
                </a:lnTo>
                <a:lnTo>
                  <a:pt x="237261" y="200025"/>
                </a:lnTo>
                <a:lnTo>
                  <a:pt x="243646" y="206409"/>
                </a:lnTo>
                <a:lnTo>
                  <a:pt x="243646" y="222215"/>
                </a:lnTo>
                <a:lnTo>
                  <a:pt x="237261" y="228600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118" y="6000749"/>
            <a:ext cx="157153" cy="2286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68299" y="1062482"/>
            <a:ext cx="10968355" cy="65214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현재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기술의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문제점과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미래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발전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가능성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음식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종류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인식의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한계</a:t>
            </a:r>
            <a:endParaRPr sz="1850">
              <a:latin typeface="Malgun Gothic"/>
              <a:cs typeface="Malgun Gothic"/>
            </a:endParaRPr>
          </a:p>
          <a:p>
            <a:pPr algn="just" marL="974090" marR="5334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현재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대부분의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음식인식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제한된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범위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한식처럼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국가별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복합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요리의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어려움이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있으며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비슷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색상과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형태의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00" spc="-195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예</a:t>
            </a:r>
            <a:r>
              <a:rPr dirty="0" sz="1400" spc="-195">
                <a:solidFill>
                  <a:srgbClr val="334054"/>
                </a:solidFill>
                <a:latin typeface="Noto Sans JP"/>
                <a:cs typeface="Noto Sans JP"/>
              </a:rPr>
              <a:t>: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김치찌개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짬뽕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총각김치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김치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구분하는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오류가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발생합니다</a:t>
            </a:r>
            <a:r>
              <a:rPr dirty="0" sz="1400" spc="-25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90">
                <a:solidFill>
                  <a:srgbClr val="334054"/>
                </a:solidFill>
                <a:latin typeface="Noto Sans JP"/>
                <a:cs typeface="Noto Sans JP"/>
              </a:rPr>
              <a:t>YOLOv5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테스트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결과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클래스별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70">
                <a:solidFill>
                  <a:srgbClr val="334054"/>
                </a:solidFill>
                <a:latin typeface="Noto Sans JP"/>
                <a:cs typeface="Noto Sans JP"/>
              </a:rPr>
              <a:t>1,000</a:t>
            </a:r>
            <a:r>
              <a:rPr dirty="0" sz="1400" spc="-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장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필요하나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많은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부족으로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제한됩니다</a:t>
            </a:r>
            <a:r>
              <a:rPr dirty="0" sz="1400" spc="-25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210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학습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데이터의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다양성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부족</a:t>
            </a:r>
            <a:endParaRPr sz="1850">
              <a:latin typeface="Malgun Gothic"/>
              <a:cs typeface="Malgun Gothic"/>
            </a:endParaRPr>
          </a:p>
          <a:p>
            <a:pPr algn="just" marL="974090" marR="508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데이터셋은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문화적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다양성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촬영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환경의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변화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충분히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반영하지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못하는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경우가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많습니다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10">
                <a:solidFill>
                  <a:srgbClr val="334054"/>
                </a:solidFill>
                <a:latin typeface="Dotum"/>
                <a:cs typeface="Dotum"/>
              </a:rPr>
              <a:t>식당</a:t>
            </a:r>
            <a:r>
              <a:rPr dirty="0" sz="1400" spc="-21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165">
                <a:solidFill>
                  <a:srgbClr val="334054"/>
                </a:solidFill>
                <a:latin typeface="Dotum"/>
                <a:cs typeface="Dotum"/>
              </a:rPr>
              <a:t>집</a:t>
            </a:r>
            <a:r>
              <a:rPr dirty="0" sz="1400" spc="-16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야외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조명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환경에서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촬영된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그릇의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0">
                <a:solidFill>
                  <a:srgbClr val="334054"/>
                </a:solidFill>
                <a:latin typeface="Dotum"/>
                <a:cs typeface="Dotum"/>
              </a:rPr>
              <a:t>종류</a:t>
            </a:r>
            <a:r>
              <a:rPr dirty="0" sz="1400" spc="-21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담음새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각도에서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찍힌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사진이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부족해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사용환경에서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성능이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저하되는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경우가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또한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클래스별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불균형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문제로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과소표현되어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부피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칼로리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추정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정확도</a:t>
            </a:r>
            <a:endParaRPr sz="1850">
              <a:latin typeface="Malgun Gothic"/>
              <a:cs typeface="Malgun Gothic"/>
            </a:endParaRPr>
          </a:p>
          <a:p>
            <a:pPr algn="just" marL="974090" marR="5080">
              <a:lnSpc>
                <a:spcPct val="118500"/>
              </a:lnSpc>
              <a:spcBef>
                <a:spcPts val="560"/>
              </a:spcBef>
            </a:pPr>
            <a:r>
              <a:rPr dirty="0" sz="1400" spc="-90">
                <a:solidFill>
                  <a:srgbClr val="334054"/>
                </a:solidFill>
                <a:latin typeface="Noto Sans JP"/>
                <a:cs typeface="Noto Sans JP"/>
              </a:rPr>
              <a:t>2D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이미지만으로는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부피와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무게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추정에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한계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동전이나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신용카드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같은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참조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객체를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방식이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있으나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상황에서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용하기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어렵습니다</a:t>
            </a:r>
            <a:r>
              <a:rPr dirty="0" sz="1400" spc="-25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또한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같은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음식이라도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조리법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재료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비율에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따라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달라질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있어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열량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예측에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어려움이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현재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기술로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85">
                <a:solidFill>
                  <a:srgbClr val="334054"/>
                </a:solidFill>
                <a:latin typeface="Noto Sans JP"/>
                <a:cs typeface="Noto Sans JP"/>
              </a:rPr>
              <a:t>1</a:t>
            </a:r>
            <a:r>
              <a:rPr dirty="0" sz="1450" spc="-185">
                <a:solidFill>
                  <a:srgbClr val="334054"/>
                </a:solidFill>
                <a:latin typeface="Dotum"/>
                <a:cs typeface="Dotum"/>
              </a:rPr>
              <a:t>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제공량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기준의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대략적인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추정에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의존하는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경우가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많습니다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개선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방향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향후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전략</a:t>
            </a:r>
            <a:endParaRPr sz="1850">
              <a:latin typeface="Malgun Gothic"/>
              <a:cs typeface="Malgun Gothic"/>
            </a:endParaRPr>
          </a:p>
          <a:p>
            <a:pPr marL="974090">
              <a:lnSpc>
                <a:spcPct val="100000"/>
              </a:lnSpc>
              <a:spcBef>
                <a:spcPts val="880"/>
              </a:spcBef>
            </a:pPr>
            <a:r>
              <a:rPr dirty="0" sz="1450" spc="-655" b="1">
                <a:solidFill>
                  <a:srgbClr val="1D40AF"/>
                </a:solidFill>
                <a:latin typeface="Calibri"/>
                <a:cs typeface="Calibri"/>
              </a:rPr>
              <a:t>①</a:t>
            </a:r>
            <a:r>
              <a:rPr dirty="0" sz="1450" spc="25" b="1">
                <a:solidFill>
                  <a:srgbClr val="1D40AF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데이터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15" b="1">
                <a:solidFill>
                  <a:srgbClr val="1D40AF"/>
                </a:solidFill>
                <a:latin typeface="Malgun Gothic"/>
                <a:cs typeface="Malgun Gothic"/>
              </a:rPr>
              <a:t>확장</a:t>
            </a:r>
            <a:r>
              <a:rPr dirty="0" sz="1400" spc="-215" b="1">
                <a:solidFill>
                  <a:srgbClr val="1D40AF"/>
                </a:solidFill>
                <a:latin typeface="Noto Sans JP"/>
                <a:cs typeface="Noto Sans JP"/>
              </a:rPr>
              <a:t>:</a:t>
            </a:r>
            <a:r>
              <a:rPr dirty="0" sz="1400" spc="3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문화권의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다각도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촬영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확보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기법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활용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85"/>
              </a:spcBef>
            </a:pPr>
            <a:r>
              <a:rPr dirty="0" sz="1450" spc="-655" b="1">
                <a:solidFill>
                  <a:srgbClr val="1D40AF"/>
                </a:solidFill>
                <a:latin typeface="Calibri"/>
                <a:cs typeface="Calibri"/>
              </a:rPr>
              <a:t>②</a:t>
            </a:r>
            <a:r>
              <a:rPr dirty="0" sz="1450" spc="25" b="1">
                <a:solidFill>
                  <a:srgbClr val="1D40AF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다중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모달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15" b="1">
                <a:solidFill>
                  <a:srgbClr val="1D40AF"/>
                </a:solidFill>
                <a:latin typeface="Malgun Gothic"/>
                <a:cs typeface="Malgun Gothic"/>
              </a:rPr>
              <a:t>접근</a:t>
            </a:r>
            <a:r>
              <a:rPr dirty="0" sz="1400" spc="-215" b="1">
                <a:solidFill>
                  <a:srgbClr val="1D40AF"/>
                </a:solidFill>
                <a:latin typeface="Noto Sans JP"/>
                <a:cs typeface="Noto Sans JP"/>
              </a:rPr>
              <a:t>:</a:t>
            </a:r>
            <a:r>
              <a:rPr dirty="0" sz="1400" spc="4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텍스트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설명을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결합하여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향상</a:t>
            </a:r>
            <a:r>
              <a:rPr dirty="0" sz="1400" spc="-225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메뉴명</a:t>
            </a:r>
            <a:r>
              <a:rPr dirty="0" sz="1400" spc="-22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식당정보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00" spc="-25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85"/>
              </a:spcBef>
            </a:pPr>
            <a:r>
              <a:rPr dirty="0" sz="1450" spc="-655" b="1">
                <a:solidFill>
                  <a:srgbClr val="1D40AF"/>
                </a:solidFill>
                <a:latin typeface="Calibri"/>
                <a:cs typeface="Calibri"/>
              </a:rPr>
              <a:t>③</a:t>
            </a:r>
            <a:r>
              <a:rPr dirty="0" sz="1450" spc="25" b="1">
                <a:solidFill>
                  <a:srgbClr val="1D40AF"/>
                </a:solidFill>
                <a:latin typeface="Calibri"/>
                <a:cs typeface="Calibri"/>
              </a:rPr>
              <a:t> </a:t>
            </a:r>
            <a:r>
              <a:rPr dirty="0" sz="1400" spc="-55" b="1">
                <a:solidFill>
                  <a:srgbClr val="1D40AF"/>
                </a:solidFill>
                <a:latin typeface="Noto Sans JP"/>
                <a:cs typeface="Noto Sans JP"/>
              </a:rPr>
              <a:t>3D</a:t>
            </a:r>
            <a:r>
              <a:rPr dirty="0" sz="1400" spc="2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이미지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15" b="1">
                <a:solidFill>
                  <a:srgbClr val="1D40AF"/>
                </a:solidFill>
                <a:latin typeface="Malgun Gothic"/>
                <a:cs typeface="Malgun Gothic"/>
              </a:rPr>
              <a:t>활용</a:t>
            </a:r>
            <a:r>
              <a:rPr dirty="0" sz="1400" spc="-215" b="1">
                <a:solidFill>
                  <a:srgbClr val="1D40AF"/>
                </a:solidFill>
                <a:latin typeface="Noto Sans JP"/>
                <a:cs typeface="Noto Sans JP"/>
              </a:rPr>
              <a:t>:</a:t>
            </a:r>
            <a:r>
              <a:rPr dirty="0" sz="1400" spc="4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깊이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카메라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각도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촬영으로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개선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85"/>
              </a:spcBef>
            </a:pPr>
            <a:r>
              <a:rPr dirty="0" sz="1450" spc="-655" b="1">
                <a:solidFill>
                  <a:srgbClr val="1D40AF"/>
                </a:solidFill>
                <a:latin typeface="Calibri"/>
                <a:cs typeface="Calibri"/>
              </a:rPr>
              <a:t>④</a:t>
            </a:r>
            <a:r>
              <a:rPr dirty="0" sz="1450" spc="25" b="1">
                <a:solidFill>
                  <a:srgbClr val="1D40AF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사용자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피드백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15" b="1">
                <a:solidFill>
                  <a:srgbClr val="1D40AF"/>
                </a:solidFill>
                <a:latin typeface="Malgun Gothic"/>
                <a:cs typeface="Malgun Gothic"/>
              </a:rPr>
              <a:t>활용</a:t>
            </a:r>
            <a:r>
              <a:rPr dirty="0" sz="1400" spc="-215" b="1">
                <a:solidFill>
                  <a:srgbClr val="1D40AF"/>
                </a:solidFill>
                <a:latin typeface="Noto Sans JP"/>
                <a:cs typeface="Noto Sans JP"/>
              </a:rPr>
              <a:t>:</a:t>
            </a:r>
            <a:r>
              <a:rPr dirty="0" sz="1400" spc="4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지속적인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오류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수정과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개선에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피드백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통합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85"/>
              </a:spcBef>
            </a:pPr>
            <a:r>
              <a:rPr dirty="0" sz="1450" spc="-655" b="1">
                <a:solidFill>
                  <a:srgbClr val="1D40AF"/>
                </a:solidFill>
                <a:latin typeface="Calibri"/>
                <a:cs typeface="Calibri"/>
              </a:rPr>
              <a:t>⑤</a:t>
            </a:r>
            <a:r>
              <a:rPr dirty="0" sz="1450" spc="25" b="1">
                <a:solidFill>
                  <a:srgbClr val="1D40AF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전이학습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35" b="1">
                <a:solidFill>
                  <a:srgbClr val="1D40AF"/>
                </a:solidFill>
                <a:latin typeface="Malgun Gothic"/>
                <a:cs typeface="Malgun Gothic"/>
              </a:rPr>
              <a:t>고도화</a:t>
            </a:r>
            <a:r>
              <a:rPr dirty="0" sz="1400" spc="-235" b="1">
                <a:solidFill>
                  <a:srgbClr val="1D40AF"/>
                </a:solidFill>
                <a:latin typeface="Noto Sans JP"/>
                <a:cs typeface="Noto Sans JP"/>
              </a:rPr>
              <a:t>:</a:t>
            </a:r>
            <a:r>
              <a:rPr dirty="0" sz="1400" spc="4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데이터로도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성능을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높이는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전이학습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발전</a:t>
            </a:r>
            <a:endParaRPr sz="14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743075"/>
            <a:ext cx="55721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16.</a:t>
            </a:r>
            <a:r>
              <a:rPr dirty="0" spc="-40"/>
              <a:t> </a:t>
            </a:r>
            <a:r>
              <a:rPr dirty="0" sz="3200" spc="-610">
                <a:latin typeface="Malgun Gothic"/>
                <a:cs typeface="Malgun Gothic"/>
              </a:rPr>
              <a:t>개인</a:t>
            </a:r>
            <a:r>
              <a:rPr dirty="0" sz="3200" spc="-335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맞춤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0">
                <a:latin typeface="Malgun Gothic"/>
                <a:cs typeface="Malgun Gothic"/>
              </a:rPr>
              <a:t>건강관리</a:t>
            </a:r>
            <a:endParaRPr sz="3200">
              <a:latin typeface="Malgun Gothic"/>
              <a:cs typeface="Malgun Gothic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0999" y="4648199"/>
            <a:ext cx="5572125" cy="1533525"/>
            <a:chOff x="380999" y="4648199"/>
            <a:chExt cx="5572125" cy="1533525"/>
          </a:xfrm>
        </p:grpSpPr>
        <p:sp>
          <p:nvSpPr>
            <p:cNvPr id="5" name="object 5" descr=""/>
            <p:cNvSpPr/>
            <p:nvPr/>
          </p:nvSpPr>
          <p:spPr>
            <a:xfrm>
              <a:off x="400049" y="4648199"/>
              <a:ext cx="5553075" cy="1533525"/>
            </a:xfrm>
            <a:custGeom>
              <a:avLst/>
              <a:gdLst/>
              <a:ahLst/>
              <a:cxnLst/>
              <a:rect l="l" t="t" r="r" b="b"/>
              <a:pathLst>
                <a:path w="5553075" h="1533525">
                  <a:moveTo>
                    <a:pt x="5481878" y="1533524"/>
                  </a:moveTo>
                  <a:lnTo>
                    <a:pt x="53397" y="1533524"/>
                  </a:lnTo>
                  <a:lnTo>
                    <a:pt x="49681" y="1533036"/>
                  </a:lnTo>
                  <a:lnTo>
                    <a:pt x="14085" y="1507667"/>
                  </a:lnTo>
                  <a:lnTo>
                    <a:pt x="366" y="1467283"/>
                  </a:lnTo>
                  <a:lnTo>
                    <a:pt x="0" y="1462328"/>
                  </a:lnTo>
                  <a:lnTo>
                    <a:pt x="0" y="1457324"/>
                  </a:lnTo>
                  <a:lnTo>
                    <a:pt x="0" y="71196"/>
                  </a:lnTo>
                  <a:lnTo>
                    <a:pt x="11716" y="29704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481878" y="0"/>
                  </a:lnTo>
                  <a:lnTo>
                    <a:pt x="5523368" y="15621"/>
                  </a:lnTo>
                  <a:lnTo>
                    <a:pt x="5549188" y="51661"/>
                  </a:lnTo>
                  <a:lnTo>
                    <a:pt x="5553074" y="71196"/>
                  </a:lnTo>
                  <a:lnTo>
                    <a:pt x="5553074" y="1462328"/>
                  </a:lnTo>
                  <a:lnTo>
                    <a:pt x="5537452" y="1503818"/>
                  </a:lnTo>
                  <a:lnTo>
                    <a:pt x="5501412" y="1529639"/>
                  </a:lnTo>
                  <a:lnTo>
                    <a:pt x="5486833" y="1533036"/>
                  </a:lnTo>
                  <a:lnTo>
                    <a:pt x="5481878" y="1533524"/>
                  </a:lnTo>
                  <a:close/>
                </a:path>
              </a:pathLst>
            </a:custGeom>
            <a:solidFill>
              <a:srgbClr val="DFF1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0999" y="4648477"/>
              <a:ext cx="70485" cy="1533525"/>
            </a:xfrm>
            <a:custGeom>
              <a:avLst/>
              <a:gdLst/>
              <a:ahLst/>
              <a:cxnLst/>
              <a:rect l="l" t="t" r="r" b="b"/>
              <a:pathLst>
                <a:path w="70484" h="1533525">
                  <a:moveTo>
                    <a:pt x="70450" y="1532969"/>
                  </a:moveTo>
                  <a:lnTo>
                    <a:pt x="33857" y="1520416"/>
                  </a:lnTo>
                  <a:lnTo>
                    <a:pt x="5800" y="1486207"/>
                  </a:lnTo>
                  <a:lnTo>
                    <a:pt x="0" y="1457047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457047"/>
                  </a:lnTo>
                  <a:lnTo>
                    <a:pt x="44514" y="1499389"/>
                  </a:lnTo>
                  <a:lnTo>
                    <a:pt x="66287" y="1531313"/>
                  </a:lnTo>
                  <a:lnTo>
                    <a:pt x="70450" y="153296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68299" y="1062482"/>
            <a:ext cx="5544185" cy="47783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0">
                <a:solidFill>
                  <a:srgbClr val="465469"/>
                </a:solidFill>
                <a:latin typeface="Noto Sans JP Medium"/>
                <a:cs typeface="Noto Sans JP Medium"/>
              </a:rPr>
              <a:t>AI</a:t>
            </a:r>
            <a:r>
              <a:rPr dirty="0" sz="1950" spc="-90" b="0">
                <a:solidFill>
                  <a:srgbClr val="465469"/>
                </a:solidFill>
                <a:latin typeface="Noto Sans JP Medium"/>
                <a:cs typeface="Noto Sans JP Medi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기반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개인화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의료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서비스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트렌드와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0">
                <a:solidFill>
                  <a:srgbClr val="465469"/>
                </a:solidFill>
                <a:latin typeface="Dotum"/>
                <a:cs typeface="Dotum"/>
              </a:rPr>
              <a:t>적용사례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초개인화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헬스케어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시대의</a:t>
            </a:r>
            <a:r>
              <a:rPr dirty="0" sz="1700" spc="-17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도래</a:t>
            </a:r>
            <a:endParaRPr sz="1700">
              <a:latin typeface="Malgun Gothic"/>
              <a:cs typeface="Malgun Gothic"/>
            </a:endParaRPr>
          </a:p>
          <a:p>
            <a:pPr algn="just"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00" spc="-14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빅데이터를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생활습관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29">
                <a:solidFill>
                  <a:srgbClr val="334054"/>
                </a:solidFill>
                <a:latin typeface="Dotum"/>
                <a:cs typeface="Dotum"/>
              </a:rPr>
              <a:t>식습관</a:t>
            </a:r>
            <a:r>
              <a:rPr dirty="0" sz="1400" spc="-229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신체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0">
                <a:solidFill>
                  <a:srgbClr val="334054"/>
                </a:solidFill>
                <a:latin typeface="Dotum"/>
                <a:cs typeface="Dotum"/>
              </a:rPr>
              <a:t>활동</a:t>
            </a:r>
            <a:r>
              <a:rPr dirty="0" sz="1400" spc="-21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유전적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요인까지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종합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개인별로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최적화된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솔루션을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제공하는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초개인화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헬스케어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시대가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본격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화되고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algn="just" marL="12700">
              <a:lnSpc>
                <a:spcPct val="100000"/>
              </a:lnSpc>
              <a:spcBef>
                <a:spcPts val="1760"/>
              </a:spcBef>
            </a:pPr>
            <a:r>
              <a:rPr dirty="0" sz="1650" spc="-30" b="1">
                <a:solidFill>
                  <a:srgbClr val="2562EB"/>
                </a:solidFill>
                <a:latin typeface="Noto Sans JP"/>
                <a:cs typeface="Noto Sans JP"/>
              </a:rPr>
              <a:t>AI</a:t>
            </a:r>
            <a:r>
              <a:rPr dirty="0" sz="1650" spc="-40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기반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개인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맞춤형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서비스</a:t>
            </a:r>
            <a:r>
              <a:rPr dirty="0" sz="170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트렌드</a:t>
            </a:r>
            <a:endParaRPr sz="1700">
              <a:latin typeface="Malgun Gothic"/>
              <a:cs typeface="Malgun Gothic"/>
            </a:endParaRPr>
          </a:p>
          <a:p>
            <a:pPr marL="112395" indent="-99695">
              <a:lnSpc>
                <a:spcPct val="100000"/>
              </a:lnSpc>
              <a:spcBef>
                <a:spcPts val="1060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0">
                <a:solidFill>
                  <a:srgbClr val="334054"/>
                </a:solidFill>
                <a:latin typeface="Noto Sans JP"/>
                <a:cs typeface="Noto Sans JP"/>
              </a:rPr>
              <a:t>AI:</a:t>
            </a:r>
            <a:r>
              <a:rPr dirty="0" sz="1400" spc="-6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식습관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패턴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제안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운동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0">
                <a:solidFill>
                  <a:srgbClr val="334054"/>
                </a:solidFill>
                <a:latin typeface="Noto Sans JP"/>
                <a:cs typeface="Noto Sans JP"/>
              </a:rPr>
              <a:t>AI:</a:t>
            </a:r>
            <a:r>
              <a:rPr dirty="0" sz="1400" spc="-6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신체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상태와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목표에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맞춘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운동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처방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0">
                <a:solidFill>
                  <a:srgbClr val="334054"/>
                </a:solidFill>
                <a:latin typeface="Noto Sans JP"/>
                <a:cs typeface="Noto Sans JP"/>
              </a:rPr>
              <a:t>AI:</a:t>
            </a:r>
            <a:r>
              <a:rPr dirty="0" sz="1400" spc="-6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패턴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제안</a:t>
            </a:r>
            <a:endParaRPr sz="1450">
              <a:latin typeface="Dotum"/>
              <a:cs typeface="Dotum"/>
            </a:endParaRPr>
          </a:p>
          <a:p>
            <a:pPr marL="112395" indent="-99695">
              <a:lnSpc>
                <a:spcPct val="100000"/>
              </a:lnSpc>
              <a:spcBef>
                <a:spcPts val="285"/>
              </a:spcBef>
              <a:buSzPct val="96551"/>
              <a:buFont typeface="Noto Sans JP"/>
              <a:buChar char="•"/>
              <a:tabLst>
                <a:tab pos="112395" algn="l"/>
              </a:tabLst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0">
                <a:solidFill>
                  <a:srgbClr val="334054"/>
                </a:solidFill>
                <a:latin typeface="Noto Sans JP"/>
                <a:cs typeface="Noto Sans JP"/>
              </a:rPr>
              <a:t>AI:</a:t>
            </a:r>
            <a:r>
              <a:rPr dirty="0" sz="1400" spc="-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실시간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모니터링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250">
              <a:latin typeface="Dotum"/>
              <a:cs typeface="Dotum"/>
            </a:endParaRPr>
          </a:p>
          <a:p>
            <a:pPr marL="193040">
              <a:lnSpc>
                <a:spcPct val="100000"/>
              </a:lnSpc>
            </a:pP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적용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00" b="1">
                <a:solidFill>
                  <a:srgbClr val="1D40AF"/>
                </a:solidFill>
                <a:latin typeface="Malgun Gothic"/>
                <a:cs typeface="Malgun Gothic"/>
              </a:rPr>
              <a:t>사례</a:t>
            </a:r>
            <a:r>
              <a:rPr dirty="0" sz="1350" spc="-200" b="1">
                <a:solidFill>
                  <a:srgbClr val="1D40AF"/>
                </a:solidFill>
                <a:latin typeface="Arial"/>
                <a:cs typeface="Arial"/>
              </a:rPr>
              <a:t>:</a:t>
            </a:r>
            <a:r>
              <a:rPr dirty="0" sz="1350" spc="-30" b="1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필라이즈</a:t>
            </a:r>
            <a:r>
              <a:rPr dirty="0" sz="1350" spc="-12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혈당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관리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1D40AF"/>
                </a:solidFill>
                <a:latin typeface="Malgun Gothic"/>
                <a:cs typeface="Malgun Gothic"/>
              </a:rPr>
              <a:t>서비스</a:t>
            </a:r>
            <a:endParaRPr sz="1350">
              <a:latin typeface="Malgun Gothic"/>
              <a:cs typeface="Malgun Gothic"/>
            </a:endParaRPr>
          </a:p>
          <a:p>
            <a:pPr marL="193040" marR="109220">
              <a:lnSpc>
                <a:spcPct val="118500"/>
              </a:lnSpc>
              <a:spcBef>
                <a:spcPts val="285"/>
              </a:spcBef>
            </a:pPr>
            <a:r>
              <a:rPr dirty="0" sz="1400" spc="-204">
                <a:solidFill>
                  <a:srgbClr val="334054"/>
                </a:solidFill>
                <a:latin typeface="Noto Sans JP"/>
                <a:cs typeface="Noto Sans JP"/>
              </a:rPr>
              <a:t>10</a:t>
            </a:r>
            <a:r>
              <a:rPr dirty="0" sz="1450" spc="-204">
                <a:solidFill>
                  <a:srgbClr val="334054"/>
                </a:solidFill>
                <a:latin typeface="Dotum"/>
                <a:cs typeface="Dotum"/>
              </a:rPr>
              <a:t>년간의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00">
                <a:solidFill>
                  <a:srgbClr val="334054"/>
                </a:solidFill>
                <a:latin typeface="Dotum"/>
                <a:cs typeface="Dotum"/>
              </a:rPr>
              <a:t>개인건강기록</a:t>
            </a:r>
            <a:r>
              <a:rPr dirty="0" sz="1400" spc="-200">
                <a:solidFill>
                  <a:srgbClr val="334054"/>
                </a:solidFill>
                <a:latin typeface="Noto Sans JP"/>
                <a:cs typeface="Noto Sans JP"/>
              </a:rPr>
              <a:t>(PHP)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초개인화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85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00" spc="-85">
                <a:solidFill>
                  <a:srgbClr val="334054"/>
                </a:solidFill>
                <a:latin typeface="Noto Sans JP"/>
                <a:cs typeface="Noto Sans JP"/>
              </a:rPr>
              <a:t>,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운동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90">
                <a:solidFill>
                  <a:srgbClr val="334054"/>
                </a:solidFill>
                <a:latin typeface="Noto Sans JP"/>
                <a:cs typeface="Noto Sans JP"/>
              </a:rPr>
              <a:t>12</a:t>
            </a:r>
            <a:r>
              <a:rPr dirty="0" sz="1450" spc="-190">
                <a:solidFill>
                  <a:srgbClr val="334054"/>
                </a:solidFill>
                <a:latin typeface="Dotum"/>
                <a:cs typeface="Dotum"/>
              </a:rPr>
              <a:t>가지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솔루션을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제공하며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반응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패턴을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학습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'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식후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예측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시스템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'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으로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식사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선택을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돕습니다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467600"/>
          </a:xfrm>
          <a:custGeom>
            <a:avLst/>
            <a:gdLst/>
            <a:ahLst/>
            <a:cxnLst/>
            <a:rect l="l" t="t" r="r" b="b"/>
            <a:pathLst>
              <a:path w="12192000" h="7467600">
                <a:moveTo>
                  <a:pt x="12191999" y="7467599"/>
                </a:moveTo>
                <a:lnTo>
                  <a:pt x="0" y="74675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4675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762998" y="6038849"/>
            <a:ext cx="3429000" cy="1428750"/>
            <a:chOff x="8762998" y="6038849"/>
            <a:chExt cx="3429000" cy="1428750"/>
          </a:xfrm>
        </p:grpSpPr>
        <p:sp>
          <p:nvSpPr>
            <p:cNvPr id="5" name="object 5" descr=""/>
            <p:cNvSpPr/>
            <p:nvPr/>
          </p:nvSpPr>
          <p:spPr>
            <a:xfrm>
              <a:off x="10763248" y="60388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6"/>
                  </a:lnTo>
                  <a:lnTo>
                    <a:pt x="51753" y="1047683"/>
                  </a:lnTo>
                  <a:lnTo>
                    <a:pt x="66711" y="997256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0"/>
                  </a:lnTo>
                  <a:lnTo>
                    <a:pt x="250616" y="620458"/>
                  </a:lnTo>
                  <a:lnTo>
                    <a:pt x="281165" y="577642"/>
                  </a:lnTo>
                  <a:lnTo>
                    <a:pt x="313269" y="535981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70"/>
                  </a:lnTo>
                  <a:lnTo>
                    <a:pt x="495528" y="346887"/>
                  </a:lnTo>
                  <a:lnTo>
                    <a:pt x="535982" y="313270"/>
                  </a:lnTo>
                  <a:lnTo>
                    <a:pt x="577642" y="281167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8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1"/>
                  </a:lnTo>
                  <a:lnTo>
                    <a:pt x="898231" y="102145"/>
                  </a:lnTo>
                  <a:lnTo>
                    <a:pt x="947418" y="83518"/>
                  </a:lnTo>
                  <a:lnTo>
                    <a:pt x="997258" y="66713"/>
                  </a:lnTo>
                  <a:lnTo>
                    <a:pt x="1047685" y="51754"/>
                  </a:lnTo>
                  <a:lnTo>
                    <a:pt x="1098626" y="38660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4"/>
                  </a:lnTo>
                  <a:lnTo>
                    <a:pt x="1306168" y="5267"/>
                  </a:lnTo>
                  <a:lnTo>
                    <a:pt x="1358644" y="1720"/>
                  </a:lnTo>
                  <a:lnTo>
                    <a:pt x="1417059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762998" y="6162674"/>
              <a:ext cx="2381250" cy="971550"/>
            </a:xfrm>
            <a:custGeom>
              <a:avLst/>
              <a:gdLst/>
              <a:ahLst/>
              <a:cxnLst/>
              <a:rect l="l" t="t" r="r" b="b"/>
              <a:pathLst>
                <a:path w="2381250" h="971550">
                  <a:moveTo>
                    <a:pt x="231005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4" y="919887"/>
                  </a:lnTo>
                  <a:lnTo>
                    <a:pt x="0" y="900352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310053" y="0"/>
                  </a:lnTo>
                  <a:lnTo>
                    <a:pt x="2351542" y="15620"/>
                  </a:lnTo>
                  <a:lnTo>
                    <a:pt x="2377363" y="51660"/>
                  </a:lnTo>
                  <a:lnTo>
                    <a:pt x="2381249" y="71196"/>
                  </a:lnTo>
                  <a:lnTo>
                    <a:pt x="2381249" y="900352"/>
                  </a:lnTo>
                  <a:lnTo>
                    <a:pt x="2365626" y="941844"/>
                  </a:lnTo>
                  <a:lnTo>
                    <a:pt x="2329587" y="967664"/>
                  </a:lnTo>
                  <a:lnTo>
                    <a:pt x="2315007" y="971061"/>
                  </a:lnTo>
                  <a:lnTo>
                    <a:pt x="2310053" y="97154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17.</a:t>
            </a:r>
            <a:r>
              <a:rPr dirty="0" spc="-30"/>
              <a:t> </a:t>
            </a:r>
            <a:r>
              <a:rPr dirty="0" sz="3200" spc="-610">
                <a:latin typeface="Malgun Gothic"/>
                <a:cs typeface="Malgun Gothic"/>
              </a:rPr>
              <a:t>의료비</a:t>
            </a:r>
            <a:r>
              <a:rPr dirty="0" sz="3200" spc="-335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절감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및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사회적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0">
                <a:latin typeface="Malgun Gothic"/>
                <a:cs typeface="Malgun Gothic"/>
              </a:rPr>
              <a:t>파급효과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0674" y="988758"/>
            <a:ext cx="4367530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도입에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따른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사회경제적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혁신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60">
                <a:solidFill>
                  <a:srgbClr val="465469"/>
                </a:solidFill>
                <a:latin typeface="Dotum"/>
                <a:cs typeface="Dotum"/>
              </a:rPr>
              <a:t>효과</a:t>
            </a:r>
            <a:endParaRPr sz="18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33374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4" y="4476749"/>
                </a:moveTo>
                <a:lnTo>
                  <a:pt x="106794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5512954" y="0"/>
                </a:lnTo>
                <a:lnTo>
                  <a:pt x="5556123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49" y="106794"/>
                </a:lnTo>
                <a:lnTo>
                  <a:pt x="5619749" y="4369954"/>
                </a:lnTo>
                <a:lnTo>
                  <a:pt x="5608176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4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69801" y="1631886"/>
            <a:ext cx="294703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디지털헬스케어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도입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의료비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절감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효과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238873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5" y="4476749"/>
                </a:moveTo>
                <a:lnTo>
                  <a:pt x="106795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5512955" y="0"/>
                </a:lnTo>
                <a:lnTo>
                  <a:pt x="5556122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50" y="106794"/>
                </a:lnTo>
                <a:lnTo>
                  <a:pt x="5619750" y="4369954"/>
                </a:lnTo>
                <a:lnTo>
                  <a:pt x="5608175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5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041580" y="1631886"/>
            <a:ext cx="201422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디지털헬스케어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사회적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효과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4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49" y="71196"/>
                </a:lnTo>
                <a:lnTo>
                  <a:pt x="2381249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372145" y="6246939"/>
            <a:ext cx="173228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연속측정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환자군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의료비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465469"/>
                </a:solidFill>
                <a:latin typeface="Dotum"/>
                <a:cs typeface="Dotum"/>
              </a:rPr>
              <a:t>절감률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50429" y="6420512"/>
            <a:ext cx="1576070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25" b="1">
                <a:solidFill>
                  <a:srgbClr val="1D40AF"/>
                </a:solidFill>
                <a:latin typeface="Noto Sans JP"/>
                <a:cs typeface="Noto Sans JP"/>
              </a:rPr>
              <a:t>15%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한국보건산업진흥원</a:t>
            </a:r>
            <a:r>
              <a:rPr dirty="0" sz="1100" spc="-6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연구</a:t>
            </a:r>
            <a:r>
              <a:rPr dirty="0" sz="1100" spc="-6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결과</a:t>
            </a:r>
            <a:endParaRPr sz="1100">
              <a:latin typeface="Dotum"/>
              <a:cs typeface="Dotum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61949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7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2310053" y="0"/>
                </a:lnTo>
                <a:lnTo>
                  <a:pt x="2351543" y="15620"/>
                </a:lnTo>
                <a:lnTo>
                  <a:pt x="2377364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7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146599" y="6246939"/>
            <a:ext cx="13271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만성질환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관리비용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465469"/>
                </a:solidFill>
                <a:latin typeface="Dotum"/>
                <a:cs typeface="Dotum"/>
              </a:rPr>
              <a:t>감소</a:t>
            </a:r>
            <a:endParaRPr sz="1150">
              <a:latin typeface="Dotum"/>
              <a:cs typeface="Dotum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75769" y="6420512"/>
            <a:ext cx="1268730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25" b="1">
                <a:solidFill>
                  <a:srgbClr val="1D40AF"/>
                </a:solidFill>
                <a:latin typeface="Noto Sans JP"/>
                <a:cs typeface="Noto Sans JP"/>
              </a:rPr>
              <a:t>24%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디지털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모니터링</a:t>
            </a:r>
            <a:r>
              <a:rPr dirty="0" sz="1100" spc="-7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도입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50">
                <a:solidFill>
                  <a:srgbClr val="64738B"/>
                </a:solidFill>
                <a:latin typeface="Dotum"/>
                <a:cs typeface="Dotum"/>
              </a:rPr>
              <a:t>시</a:t>
            </a:r>
            <a:endParaRPr sz="1100">
              <a:latin typeface="Dotum"/>
              <a:cs typeface="Dotum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191248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921053" y="6246939"/>
            <a:ext cx="922019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의료접근성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465469"/>
                </a:solidFill>
                <a:latin typeface="Dotum"/>
                <a:cs typeface="Dotum"/>
              </a:rPr>
              <a:t>향상</a:t>
            </a:r>
            <a:endParaRPr sz="11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16253" y="6420512"/>
            <a:ext cx="1531620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25" b="1">
                <a:solidFill>
                  <a:srgbClr val="1D40AF"/>
                </a:solidFill>
                <a:latin typeface="Noto Sans JP"/>
                <a:cs typeface="Noto Sans JP"/>
              </a:rPr>
              <a:t>37%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원격진료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및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모니터링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도입</a:t>
            </a:r>
            <a:r>
              <a:rPr dirty="0" sz="1100" spc="-7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50">
                <a:solidFill>
                  <a:srgbClr val="64738B"/>
                </a:solidFill>
                <a:latin typeface="Dotum"/>
                <a:cs typeface="Dotum"/>
              </a:rPr>
              <a:t>시</a:t>
            </a:r>
            <a:endParaRPr sz="1100">
              <a:latin typeface="Dotum"/>
              <a:cs typeface="Dotum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28782" y="6246939"/>
            <a:ext cx="144970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예방적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건강관리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80">
                <a:solidFill>
                  <a:srgbClr val="465469"/>
                </a:solidFill>
                <a:latin typeface="Dotum"/>
                <a:cs typeface="Dotum"/>
              </a:rPr>
              <a:t>경제효과</a:t>
            </a:r>
            <a:endParaRPr sz="1150">
              <a:latin typeface="Dotum"/>
              <a:cs typeface="Dotum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188003" y="6417688"/>
            <a:ext cx="1531620" cy="61468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3.2</a:t>
            </a:r>
            <a:r>
              <a:rPr dirty="0" sz="1850" spc="-10" b="1">
                <a:solidFill>
                  <a:srgbClr val="1D40AF"/>
                </a:solidFill>
                <a:latin typeface="Malgun Gothic"/>
                <a:cs typeface="Malgun Gothic"/>
              </a:rPr>
              <a:t>조원</a:t>
            </a:r>
            <a:endParaRPr sz="185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연간</a:t>
            </a:r>
            <a:r>
              <a:rPr dirty="0" sz="1100" spc="-8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국가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의료비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절감</a:t>
            </a:r>
            <a:r>
              <a:rPr dirty="0" sz="1100" spc="-8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35">
                <a:solidFill>
                  <a:srgbClr val="64738B"/>
                </a:solidFill>
                <a:latin typeface="Dotum"/>
                <a:cs typeface="Dotum"/>
              </a:rPr>
              <a:t>예상액</a:t>
            </a:r>
            <a:endParaRPr sz="1100">
              <a:latin typeface="Dotum"/>
              <a:cs typeface="Dotum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90725"/>
            <a:ext cx="5333999" cy="361949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0" y="1990725"/>
            <a:ext cx="5333999" cy="3619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248" y="487743"/>
            <a:ext cx="76200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-700">
                <a:latin typeface="Malgun Gothic"/>
                <a:cs typeface="Malgun Gothic"/>
              </a:rPr>
              <a:t>목차</a:t>
            </a:r>
            <a:endParaRPr sz="355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12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개요</a:t>
            </a:r>
            <a:r>
              <a:rPr dirty="0" spc="-125"/>
              <a:t> </a:t>
            </a:r>
            <a:r>
              <a:rPr dirty="0" spc="-270"/>
              <a:t>및</a:t>
            </a:r>
            <a:r>
              <a:rPr dirty="0" spc="-125"/>
              <a:t> </a:t>
            </a:r>
            <a:r>
              <a:rPr dirty="0" spc="-295"/>
              <a:t>배경</a:t>
            </a:r>
          </a:p>
          <a:p>
            <a:pPr marL="374015" indent="-361315">
              <a:lnSpc>
                <a:spcPct val="100000"/>
              </a:lnSpc>
              <a:spcBef>
                <a:spcPts val="142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디지털헬스케어의</a:t>
            </a:r>
            <a:r>
              <a:rPr dirty="0" spc="-125"/>
              <a:t> </a:t>
            </a:r>
            <a:r>
              <a:rPr dirty="0" spc="-295"/>
              <a:t>필요성</a:t>
            </a:r>
          </a:p>
          <a:p>
            <a:pPr marL="374015" indent="-361315">
              <a:lnSpc>
                <a:spcPct val="100000"/>
              </a:lnSpc>
              <a:spcBef>
                <a:spcPts val="137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비만과</a:t>
            </a:r>
            <a:r>
              <a:rPr dirty="0" spc="-120"/>
              <a:t> </a:t>
            </a:r>
            <a:r>
              <a:rPr dirty="0" spc="-204"/>
              <a:t>당뇨</a:t>
            </a:r>
            <a:r>
              <a:rPr dirty="0" sz="1550" spc="-204">
                <a:latin typeface="Noto Sans JP"/>
                <a:cs typeface="Noto Sans JP"/>
              </a:rPr>
              <a:t>:</a:t>
            </a:r>
            <a:r>
              <a:rPr dirty="0" sz="1550" spc="35">
                <a:latin typeface="Noto Sans JP"/>
                <a:cs typeface="Noto Sans JP"/>
              </a:rPr>
              <a:t> </a:t>
            </a:r>
            <a:r>
              <a:rPr dirty="0" spc="-270"/>
              <a:t>현대인의</a:t>
            </a:r>
            <a:r>
              <a:rPr dirty="0" spc="-120"/>
              <a:t> </a:t>
            </a:r>
            <a:r>
              <a:rPr dirty="0" spc="-290"/>
              <a:t>주요질병</a:t>
            </a:r>
            <a:endParaRPr sz="1550">
              <a:latin typeface="Noto Sans JP"/>
              <a:cs typeface="Noto Sans JP"/>
            </a:endParaRPr>
          </a:p>
          <a:p>
            <a:pPr marL="374015" indent="-361315">
              <a:lnSpc>
                <a:spcPct val="100000"/>
              </a:lnSpc>
              <a:spcBef>
                <a:spcPts val="136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40"/>
              <a:t>비만</a:t>
            </a:r>
            <a:r>
              <a:rPr dirty="0" sz="1550" spc="-240">
                <a:latin typeface="Noto Sans JP"/>
                <a:cs typeface="Noto Sans JP"/>
              </a:rPr>
              <a:t>/</a:t>
            </a:r>
            <a:r>
              <a:rPr dirty="0" spc="-240"/>
              <a:t>당뇨</a:t>
            </a:r>
            <a:r>
              <a:rPr dirty="0" spc="-105"/>
              <a:t> </a:t>
            </a:r>
            <a:r>
              <a:rPr dirty="0" spc="-270"/>
              <a:t>발생</a:t>
            </a:r>
            <a:r>
              <a:rPr dirty="0" spc="-100"/>
              <a:t> </a:t>
            </a:r>
            <a:r>
              <a:rPr dirty="0" spc="-35"/>
              <a:t>현황</a:t>
            </a:r>
            <a:r>
              <a:rPr dirty="0" sz="1550" spc="-35">
                <a:latin typeface="Noto Sans JP"/>
                <a:cs typeface="Noto Sans JP"/>
              </a:rPr>
              <a:t>(</a:t>
            </a:r>
            <a:r>
              <a:rPr dirty="0" spc="-35"/>
              <a:t>통계</a:t>
            </a:r>
            <a:r>
              <a:rPr dirty="0" sz="1550" spc="-35">
                <a:latin typeface="Noto Sans JP"/>
                <a:cs typeface="Noto Sans JP"/>
              </a:rPr>
              <a:t>)</a:t>
            </a:r>
            <a:endParaRPr sz="1550">
              <a:latin typeface="Noto Sans JP"/>
              <a:cs typeface="Noto Sans JP"/>
            </a:endParaRPr>
          </a:p>
          <a:p>
            <a:pPr marL="374015" indent="-361315">
              <a:lnSpc>
                <a:spcPct val="100000"/>
              </a:lnSpc>
              <a:spcBef>
                <a:spcPts val="141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기존</a:t>
            </a:r>
            <a:r>
              <a:rPr dirty="0" spc="-125"/>
              <a:t> </a:t>
            </a:r>
            <a:r>
              <a:rPr dirty="0" spc="-270"/>
              <a:t>건강관리의</a:t>
            </a:r>
            <a:r>
              <a:rPr dirty="0" spc="-125"/>
              <a:t> </a:t>
            </a:r>
            <a:r>
              <a:rPr dirty="0" spc="-295"/>
              <a:t>한계점</a:t>
            </a:r>
          </a:p>
          <a:p>
            <a:pPr marL="374015" indent="-361315">
              <a:lnSpc>
                <a:spcPct val="100000"/>
              </a:lnSpc>
              <a:spcBef>
                <a:spcPts val="142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음식열량과</a:t>
            </a:r>
            <a:r>
              <a:rPr dirty="0" spc="-125"/>
              <a:t> </a:t>
            </a:r>
            <a:r>
              <a:rPr dirty="0" spc="-270"/>
              <a:t>만성질환의</a:t>
            </a:r>
            <a:r>
              <a:rPr dirty="0" spc="-125"/>
              <a:t> </a:t>
            </a:r>
            <a:r>
              <a:rPr dirty="0" spc="-295"/>
              <a:t>연관성</a:t>
            </a:r>
          </a:p>
          <a:p>
            <a:pPr marL="374015" indent="-361315">
              <a:lnSpc>
                <a:spcPct val="100000"/>
              </a:lnSpc>
              <a:spcBef>
                <a:spcPts val="142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음식열량예측의</a:t>
            </a:r>
            <a:r>
              <a:rPr dirty="0" spc="-125"/>
              <a:t> </a:t>
            </a:r>
            <a:r>
              <a:rPr dirty="0" spc="-295"/>
              <a:t>개념</a:t>
            </a:r>
          </a:p>
          <a:p>
            <a:pPr marL="374015" indent="-361315">
              <a:lnSpc>
                <a:spcPct val="100000"/>
              </a:lnSpc>
              <a:spcBef>
                <a:spcPts val="137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음식열량예측</a:t>
            </a:r>
            <a:r>
              <a:rPr dirty="0" spc="-125"/>
              <a:t> </a:t>
            </a:r>
            <a:r>
              <a:rPr dirty="0" spc="-270"/>
              <a:t>관련</a:t>
            </a:r>
            <a:r>
              <a:rPr dirty="0" spc="-125"/>
              <a:t> </a:t>
            </a:r>
            <a:r>
              <a:rPr dirty="0" sz="1550" spc="-85">
                <a:latin typeface="Noto Sans JP"/>
                <a:cs typeface="Noto Sans JP"/>
              </a:rPr>
              <a:t>AI</a:t>
            </a:r>
            <a:r>
              <a:rPr dirty="0" sz="1550" spc="5">
                <a:latin typeface="Noto Sans JP"/>
                <a:cs typeface="Noto Sans JP"/>
              </a:rPr>
              <a:t> </a:t>
            </a:r>
            <a:r>
              <a:rPr dirty="0" spc="-270"/>
              <a:t>최신</a:t>
            </a:r>
            <a:r>
              <a:rPr dirty="0" spc="-125"/>
              <a:t> </a:t>
            </a:r>
            <a:r>
              <a:rPr dirty="0" spc="-295"/>
              <a:t>기술</a:t>
            </a:r>
            <a:endParaRPr sz="1550">
              <a:latin typeface="Noto Sans JP"/>
              <a:cs typeface="Noto Sans JP"/>
            </a:endParaRPr>
          </a:p>
          <a:p>
            <a:pPr marL="374015" indent="-361315">
              <a:lnSpc>
                <a:spcPct val="100000"/>
              </a:lnSpc>
              <a:spcBef>
                <a:spcPts val="136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4015" algn="l"/>
              </a:tabLst>
            </a:pPr>
            <a:r>
              <a:rPr dirty="0" spc="-270"/>
              <a:t>대표</a:t>
            </a:r>
            <a:r>
              <a:rPr dirty="0" spc="-125"/>
              <a:t> </a:t>
            </a:r>
            <a:r>
              <a:rPr dirty="0" spc="-204"/>
              <a:t>사례</a:t>
            </a:r>
            <a:r>
              <a:rPr dirty="0" sz="1550" spc="-204">
                <a:latin typeface="Noto Sans JP"/>
                <a:cs typeface="Noto Sans JP"/>
              </a:rPr>
              <a:t>:</a:t>
            </a:r>
            <a:r>
              <a:rPr dirty="0" sz="1550" spc="30">
                <a:latin typeface="Noto Sans JP"/>
                <a:cs typeface="Noto Sans JP"/>
              </a:rPr>
              <a:t> </a:t>
            </a:r>
            <a:r>
              <a:rPr dirty="0" spc="-270"/>
              <a:t>칼로리</a:t>
            </a:r>
            <a:r>
              <a:rPr dirty="0" spc="-125"/>
              <a:t> </a:t>
            </a:r>
            <a:r>
              <a:rPr dirty="0" sz="1550" spc="-85">
                <a:latin typeface="Noto Sans JP"/>
                <a:cs typeface="Noto Sans JP"/>
              </a:rPr>
              <a:t>AI</a:t>
            </a:r>
            <a:r>
              <a:rPr dirty="0" sz="1550" spc="25">
                <a:latin typeface="Noto Sans JP"/>
                <a:cs typeface="Noto Sans JP"/>
              </a:rPr>
              <a:t> </a:t>
            </a:r>
            <a:r>
              <a:rPr dirty="0" sz="1550">
                <a:latin typeface="Noto Sans JP"/>
                <a:cs typeface="Noto Sans JP"/>
              </a:rPr>
              <a:t>/</a:t>
            </a:r>
            <a:r>
              <a:rPr dirty="0" sz="1550" spc="30">
                <a:latin typeface="Noto Sans JP"/>
                <a:cs typeface="Noto Sans JP"/>
              </a:rPr>
              <a:t> </a:t>
            </a:r>
            <a:r>
              <a:rPr dirty="0" sz="1550" spc="-130">
                <a:latin typeface="Noto Sans JP"/>
                <a:cs typeface="Noto Sans JP"/>
              </a:rPr>
              <a:t>PlateScan</a:t>
            </a:r>
            <a:r>
              <a:rPr dirty="0" sz="1550" spc="30">
                <a:latin typeface="Noto Sans JP"/>
                <a:cs typeface="Noto Sans JP"/>
              </a:rPr>
              <a:t> </a:t>
            </a:r>
            <a:r>
              <a:rPr dirty="0" spc="-320"/>
              <a:t>등</a:t>
            </a:r>
            <a:endParaRPr sz="1550">
              <a:latin typeface="Noto Sans JP"/>
              <a:cs typeface="Noto Sans JP"/>
            </a:endParaRPr>
          </a:p>
          <a:p>
            <a:pPr marL="375920" indent="-363220">
              <a:lnSpc>
                <a:spcPct val="100000"/>
              </a:lnSpc>
              <a:spcBef>
                <a:spcPts val="141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5920" algn="l"/>
              </a:tabLst>
            </a:pPr>
            <a:r>
              <a:rPr dirty="0" spc="-270"/>
              <a:t>딥러닝</a:t>
            </a:r>
            <a:r>
              <a:rPr dirty="0" spc="-125"/>
              <a:t> </a:t>
            </a:r>
            <a:r>
              <a:rPr dirty="0" spc="-270"/>
              <a:t>음식인식의</a:t>
            </a:r>
            <a:r>
              <a:rPr dirty="0" spc="-125"/>
              <a:t> </a:t>
            </a:r>
            <a:r>
              <a:rPr dirty="0" spc="-270"/>
              <a:t>원리와</a:t>
            </a:r>
            <a:r>
              <a:rPr dirty="0" spc="-125"/>
              <a:t> </a:t>
            </a:r>
            <a:r>
              <a:rPr dirty="0" spc="-290"/>
              <a:t>기술스택</a:t>
            </a:r>
          </a:p>
          <a:p>
            <a:pPr marL="375920" indent="-363220">
              <a:lnSpc>
                <a:spcPct val="100000"/>
              </a:lnSpc>
              <a:spcBef>
                <a:spcPts val="1375"/>
              </a:spcBef>
              <a:buClr>
                <a:srgbClr val="2562EB"/>
              </a:buClr>
              <a:buFont typeface="Avenir LT Std 55 Roman"/>
              <a:buAutoNum type="arabicPeriod"/>
              <a:tabLst>
                <a:tab pos="375920" algn="l"/>
              </a:tabLst>
            </a:pPr>
            <a:r>
              <a:rPr dirty="0" spc="-270"/>
              <a:t>칼로리</a:t>
            </a:r>
            <a:r>
              <a:rPr dirty="0" spc="-120"/>
              <a:t> </a:t>
            </a:r>
            <a:r>
              <a:rPr dirty="0" sz="1550" spc="-85">
                <a:latin typeface="Noto Sans JP"/>
                <a:cs typeface="Noto Sans JP"/>
              </a:rPr>
              <a:t>AI</a:t>
            </a:r>
            <a:r>
              <a:rPr dirty="0" sz="1550" spc="35">
                <a:latin typeface="Noto Sans JP"/>
                <a:cs typeface="Noto Sans JP"/>
              </a:rPr>
              <a:t> </a:t>
            </a:r>
            <a:r>
              <a:rPr dirty="0" spc="-270"/>
              <a:t>서비스</a:t>
            </a:r>
            <a:r>
              <a:rPr dirty="0" spc="-120"/>
              <a:t> </a:t>
            </a:r>
            <a:r>
              <a:rPr dirty="0" spc="-240"/>
              <a:t>화면</a:t>
            </a:r>
            <a:r>
              <a:rPr dirty="0" sz="1550" spc="-240">
                <a:latin typeface="Noto Sans JP"/>
                <a:cs typeface="Noto Sans JP"/>
              </a:rPr>
              <a:t>/</a:t>
            </a:r>
            <a:r>
              <a:rPr dirty="0" spc="-240"/>
              <a:t>사용</a:t>
            </a:r>
            <a:r>
              <a:rPr dirty="0" spc="-120"/>
              <a:t> </a:t>
            </a:r>
            <a:r>
              <a:rPr dirty="0" spc="-295"/>
              <a:t>예시</a:t>
            </a:r>
            <a:endParaRPr sz="1550">
              <a:latin typeface="Noto Sans JP"/>
              <a:cs typeface="Noto Sans JP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08178" y="1355661"/>
            <a:ext cx="2942590" cy="27158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12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디지털헬스케어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시장의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성장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4054"/>
                </a:solidFill>
                <a:latin typeface="Dotum"/>
                <a:cs typeface="Dotum"/>
              </a:rPr>
              <a:t>트렌드</a:t>
            </a:r>
            <a:endParaRPr sz="1500">
              <a:latin typeface="Dotum"/>
              <a:cs typeface="Dotum"/>
            </a:endParaRPr>
          </a:p>
          <a:p>
            <a:pPr marL="375920" indent="-363220">
              <a:lnSpc>
                <a:spcPct val="100000"/>
              </a:lnSpc>
              <a:spcBef>
                <a:spcPts val="142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주요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국내외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시장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규모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4054"/>
                </a:solidFill>
                <a:latin typeface="Dotum"/>
                <a:cs typeface="Dotum"/>
              </a:rPr>
              <a:t>전망</a:t>
            </a:r>
            <a:endParaRPr sz="1500">
              <a:latin typeface="Dotum"/>
              <a:cs typeface="Dotum"/>
            </a:endParaRPr>
          </a:p>
          <a:p>
            <a:pPr marL="375920" indent="-363220">
              <a:lnSpc>
                <a:spcPct val="100000"/>
              </a:lnSpc>
              <a:spcBef>
                <a:spcPts val="137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기술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도입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95">
                <a:solidFill>
                  <a:srgbClr val="334054"/>
                </a:solidFill>
                <a:latin typeface="Dotum"/>
                <a:cs typeface="Dotum"/>
              </a:rPr>
              <a:t>결과</a:t>
            </a:r>
            <a:r>
              <a:rPr dirty="0" sz="1550" spc="-95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500" spc="-95">
                <a:solidFill>
                  <a:srgbClr val="334054"/>
                </a:solidFill>
                <a:latin typeface="Dotum"/>
                <a:cs typeface="Dotum"/>
              </a:rPr>
              <a:t>기대효과</a:t>
            </a:r>
            <a:endParaRPr sz="1500">
              <a:latin typeface="Dotum"/>
              <a:cs typeface="Dotum"/>
            </a:endParaRPr>
          </a:p>
          <a:p>
            <a:pPr marL="375920" indent="-363220">
              <a:lnSpc>
                <a:spcPct val="100000"/>
              </a:lnSpc>
              <a:spcBef>
                <a:spcPts val="136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음식인식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50" spc="-85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550" spc="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기술의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한계와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0">
                <a:solidFill>
                  <a:srgbClr val="334054"/>
                </a:solidFill>
                <a:latin typeface="Dotum"/>
                <a:cs typeface="Dotum"/>
              </a:rPr>
              <a:t>개선방향</a:t>
            </a:r>
            <a:endParaRPr sz="1500">
              <a:latin typeface="Dotum"/>
              <a:cs typeface="Dotum"/>
            </a:endParaRPr>
          </a:p>
          <a:p>
            <a:pPr marL="375920" indent="-363220">
              <a:lnSpc>
                <a:spcPct val="100000"/>
              </a:lnSpc>
              <a:spcBef>
                <a:spcPts val="136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개인</a:t>
            </a:r>
            <a:r>
              <a:rPr dirty="0" sz="150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맞춤</a:t>
            </a:r>
            <a:r>
              <a:rPr dirty="0" sz="1500" spc="-11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00">
                <a:solidFill>
                  <a:srgbClr val="334054"/>
                </a:solidFill>
                <a:latin typeface="Dotum"/>
                <a:cs typeface="Dotum"/>
              </a:rPr>
              <a:t>건강관리</a:t>
            </a:r>
            <a:r>
              <a:rPr dirty="0" sz="1550" spc="-200">
                <a:solidFill>
                  <a:srgbClr val="334054"/>
                </a:solidFill>
                <a:latin typeface="Noto Sans JP"/>
                <a:cs typeface="Noto Sans JP"/>
              </a:rPr>
              <a:t>(AI</a:t>
            </a:r>
            <a:r>
              <a:rPr dirty="0" sz="155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500" spc="-30">
                <a:solidFill>
                  <a:srgbClr val="334054"/>
                </a:solidFill>
                <a:latin typeface="Dotum"/>
                <a:cs typeface="Dotum"/>
              </a:rPr>
              <a:t>추천</a:t>
            </a:r>
            <a:r>
              <a:rPr dirty="0" sz="1550" spc="-30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500" spc="-30">
                <a:solidFill>
                  <a:srgbClr val="334054"/>
                </a:solidFill>
                <a:latin typeface="Dotum"/>
                <a:cs typeface="Dotum"/>
              </a:rPr>
              <a:t>예측</a:t>
            </a:r>
            <a:r>
              <a:rPr dirty="0" sz="1550" spc="-3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endParaRPr sz="1550">
              <a:latin typeface="Noto Sans JP"/>
              <a:cs typeface="Noto Sans JP"/>
            </a:endParaRPr>
          </a:p>
          <a:p>
            <a:pPr marL="375920" indent="-363220">
              <a:lnSpc>
                <a:spcPct val="100000"/>
              </a:lnSpc>
              <a:spcBef>
                <a:spcPts val="141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의료비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절감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사회적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0">
                <a:solidFill>
                  <a:srgbClr val="334054"/>
                </a:solidFill>
                <a:latin typeface="Dotum"/>
                <a:cs typeface="Dotum"/>
              </a:rPr>
              <a:t>파급효과</a:t>
            </a:r>
            <a:endParaRPr sz="1500">
              <a:latin typeface="Dotum"/>
              <a:cs typeface="Dotum"/>
            </a:endParaRPr>
          </a:p>
          <a:p>
            <a:pPr marL="375920" indent="-363220">
              <a:lnSpc>
                <a:spcPct val="100000"/>
              </a:lnSpc>
              <a:spcBef>
                <a:spcPts val="1425"/>
              </a:spcBef>
              <a:buClr>
                <a:srgbClr val="2562EB"/>
              </a:buClr>
              <a:buFont typeface="Avenir LT Std 55 Roman"/>
              <a:buAutoNum type="arabicPeriod" startAt="12"/>
              <a:tabLst>
                <a:tab pos="375920" algn="l"/>
              </a:tabLst>
            </a:pP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향후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개발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방향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미래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4054"/>
                </a:solidFill>
                <a:latin typeface="Dotum"/>
                <a:cs typeface="Dotum"/>
              </a:rPr>
              <a:t>비전</a:t>
            </a:r>
            <a:endParaRPr sz="1500">
              <a:latin typeface="Dotum"/>
              <a:cs typeface="Dot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08178" y="4222686"/>
            <a:ext cx="127254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b="1">
                <a:solidFill>
                  <a:srgbClr val="2562EB"/>
                </a:solidFill>
                <a:latin typeface="Avenir LT Std 55 Roman"/>
                <a:cs typeface="Avenir LT Std 55 Roman"/>
              </a:rPr>
              <a:t>19.</a:t>
            </a:r>
            <a:r>
              <a:rPr dirty="0" sz="1500" spc="175" b="1">
                <a:solidFill>
                  <a:srgbClr val="2562EB"/>
                </a:solidFill>
                <a:latin typeface="Avenir LT Std 55 Roman"/>
                <a:cs typeface="Avenir LT Std 55 Roman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종합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50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4054"/>
                </a:solidFill>
                <a:latin typeface="Dotum"/>
                <a:cs typeface="Dotum"/>
              </a:rPr>
              <a:t>결론</a:t>
            </a:r>
            <a:endParaRPr sz="1500">
              <a:latin typeface="Dotum"/>
              <a:cs typeface="Dot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08178" y="4626201"/>
            <a:ext cx="1433830" cy="265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00" b="1">
                <a:solidFill>
                  <a:srgbClr val="2562EB"/>
                </a:solidFill>
                <a:latin typeface="Avenir LT Std 55 Roman"/>
                <a:cs typeface="Avenir LT Std 55 Roman"/>
              </a:rPr>
              <a:t>20.</a:t>
            </a:r>
            <a:r>
              <a:rPr dirty="0" sz="1500" spc="175" b="1">
                <a:solidFill>
                  <a:srgbClr val="2562EB"/>
                </a:solidFill>
                <a:latin typeface="Avenir LT Std 55 Roman"/>
                <a:cs typeface="Avenir LT Std 55 Roman"/>
              </a:rPr>
              <a:t> </a:t>
            </a:r>
            <a:r>
              <a:rPr dirty="0" sz="1550" spc="-190">
                <a:solidFill>
                  <a:srgbClr val="334054"/>
                </a:solidFill>
                <a:latin typeface="Noto Sans JP"/>
                <a:cs typeface="Noto Sans JP"/>
              </a:rPr>
              <a:t>Q&amp;A/</a:t>
            </a:r>
            <a:r>
              <a:rPr dirty="0" sz="1500" spc="-190">
                <a:solidFill>
                  <a:srgbClr val="334054"/>
                </a:solidFill>
                <a:latin typeface="Dotum"/>
                <a:cs typeface="Dotum"/>
              </a:rPr>
              <a:t>참고문헌</a:t>
            </a:r>
            <a:endParaRPr sz="15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8039100"/>
          </a:xfrm>
          <a:custGeom>
            <a:avLst/>
            <a:gdLst/>
            <a:ahLst/>
            <a:cxnLst/>
            <a:rect l="l" t="t" r="r" b="b"/>
            <a:pathLst>
              <a:path w="12192000" h="8039100">
                <a:moveTo>
                  <a:pt x="12191999" y="8039099"/>
                </a:moveTo>
                <a:lnTo>
                  <a:pt x="0" y="80390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80390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80999" y="5857874"/>
            <a:ext cx="11811000" cy="2181225"/>
            <a:chOff x="380999" y="5857874"/>
            <a:chExt cx="11811000" cy="2181225"/>
          </a:xfrm>
        </p:grpSpPr>
        <p:sp>
          <p:nvSpPr>
            <p:cNvPr id="5" name="object 5" descr=""/>
            <p:cNvSpPr/>
            <p:nvPr/>
          </p:nvSpPr>
          <p:spPr>
            <a:xfrm>
              <a:off x="10763249" y="66103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5"/>
                  </a:lnTo>
                  <a:lnTo>
                    <a:pt x="51753" y="1047682"/>
                  </a:lnTo>
                  <a:lnTo>
                    <a:pt x="66711" y="997256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1"/>
                  </a:lnTo>
                  <a:lnTo>
                    <a:pt x="250616" y="620458"/>
                  </a:lnTo>
                  <a:lnTo>
                    <a:pt x="281165" y="577643"/>
                  </a:lnTo>
                  <a:lnTo>
                    <a:pt x="313269" y="535982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69"/>
                  </a:lnTo>
                  <a:lnTo>
                    <a:pt x="495528" y="346886"/>
                  </a:lnTo>
                  <a:lnTo>
                    <a:pt x="535982" y="313270"/>
                  </a:lnTo>
                  <a:lnTo>
                    <a:pt x="577642" y="281165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6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2"/>
                  </a:lnTo>
                  <a:lnTo>
                    <a:pt x="898231" y="102146"/>
                  </a:lnTo>
                  <a:lnTo>
                    <a:pt x="947418" y="83518"/>
                  </a:lnTo>
                  <a:lnTo>
                    <a:pt x="997258" y="66714"/>
                  </a:lnTo>
                  <a:lnTo>
                    <a:pt x="1047685" y="51755"/>
                  </a:lnTo>
                  <a:lnTo>
                    <a:pt x="1098626" y="38661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5"/>
                  </a:lnTo>
                  <a:lnTo>
                    <a:pt x="1306168" y="5268"/>
                  </a:lnTo>
                  <a:lnTo>
                    <a:pt x="1358644" y="1721"/>
                  </a:lnTo>
                  <a:lnTo>
                    <a:pt x="1417058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0999" y="5857874"/>
              <a:ext cx="11430000" cy="1800225"/>
            </a:xfrm>
            <a:custGeom>
              <a:avLst/>
              <a:gdLst/>
              <a:ahLst/>
              <a:cxnLst/>
              <a:rect l="l" t="t" r="r" b="b"/>
              <a:pathLst>
                <a:path w="11430000" h="1800225">
                  <a:moveTo>
                    <a:pt x="11323204" y="1800224"/>
                  </a:moveTo>
                  <a:lnTo>
                    <a:pt x="106794" y="1800224"/>
                  </a:lnTo>
                  <a:lnTo>
                    <a:pt x="99361" y="1799492"/>
                  </a:lnTo>
                  <a:lnTo>
                    <a:pt x="57038" y="1785130"/>
                  </a:lnTo>
                  <a:lnTo>
                    <a:pt x="23432" y="1755666"/>
                  </a:lnTo>
                  <a:lnTo>
                    <a:pt x="3660" y="1715584"/>
                  </a:lnTo>
                  <a:lnTo>
                    <a:pt x="0" y="1693429"/>
                  </a:lnTo>
                  <a:lnTo>
                    <a:pt x="0" y="1685924"/>
                  </a:lnTo>
                  <a:lnTo>
                    <a:pt x="0" y="106794"/>
                  </a:lnTo>
                  <a:lnTo>
                    <a:pt x="11572" y="63624"/>
                  </a:lnTo>
                  <a:lnTo>
                    <a:pt x="38784" y="28169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11323204" y="0"/>
                  </a:lnTo>
                  <a:lnTo>
                    <a:pt x="11366371" y="11571"/>
                  </a:lnTo>
                  <a:lnTo>
                    <a:pt x="11401827" y="38783"/>
                  </a:lnTo>
                  <a:lnTo>
                    <a:pt x="11424170" y="77491"/>
                  </a:lnTo>
                  <a:lnTo>
                    <a:pt x="11429999" y="106794"/>
                  </a:lnTo>
                  <a:lnTo>
                    <a:pt x="11429999" y="1693429"/>
                  </a:lnTo>
                  <a:lnTo>
                    <a:pt x="11418425" y="1736599"/>
                  </a:lnTo>
                  <a:lnTo>
                    <a:pt x="11391214" y="1772053"/>
                  </a:lnTo>
                  <a:lnTo>
                    <a:pt x="11352505" y="1794396"/>
                  </a:lnTo>
                  <a:lnTo>
                    <a:pt x="11330636" y="1799492"/>
                  </a:lnTo>
                  <a:lnTo>
                    <a:pt x="11323204" y="180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18.</a:t>
            </a:r>
            <a:r>
              <a:rPr dirty="0" spc="-30"/>
              <a:t> </a:t>
            </a:r>
            <a:r>
              <a:rPr dirty="0" sz="3200" spc="-610">
                <a:latin typeface="Malgun Gothic"/>
                <a:cs typeface="Malgun Gothic"/>
              </a:rPr>
              <a:t>향후</a:t>
            </a:r>
            <a:r>
              <a:rPr dirty="0" sz="3200" spc="-335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개발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방향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및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미래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비전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8299" y="1064958"/>
            <a:ext cx="3791585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00" b="0">
                <a:solidFill>
                  <a:srgbClr val="465469"/>
                </a:solidFill>
                <a:latin typeface="Noto Sans JP Medium"/>
                <a:cs typeface="Noto Sans JP Medium"/>
              </a:rPr>
              <a:t>AI</a:t>
            </a:r>
            <a:r>
              <a:rPr dirty="0" sz="1800" spc="-70" b="0">
                <a:solidFill>
                  <a:srgbClr val="465469"/>
                </a:solidFill>
                <a:latin typeface="Noto Sans JP Medium"/>
                <a:cs typeface="Noto Sans JP Medi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기술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진화와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초개인화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의료서비스의</a:t>
            </a:r>
            <a:r>
              <a:rPr dirty="0" sz="1850" spc="-16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60">
                <a:solidFill>
                  <a:srgbClr val="465469"/>
                </a:solidFill>
                <a:latin typeface="Dotum"/>
                <a:cs typeface="Dotum"/>
              </a:rPr>
              <a:t>미래</a:t>
            </a:r>
            <a:endParaRPr sz="1850">
              <a:latin typeface="Dotum"/>
              <a:cs typeface="Dotum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80999" y="1666875"/>
            <a:ext cx="3686175" cy="1857375"/>
            <a:chOff x="380999" y="1666875"/>
            <a:chExt cx="3686175" cy="1857375"/>
          </a:xfrm>
        </p:grpSpPr>
        <p:sp>
          <p:nvSpPr>
            <p:cNvPr id="10" name="object 10" descr=""/>
            <p:cNvSpPr/>
            <p:nvPr/>
          </p:nvSpPr>
          <p:spPr>
            <a:xfrm>
              <a:off x="380999" y="1666875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79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8" y="1842280"/>
                  </a:lnTo>
                  <a:lnTo>
                    <a:pt x="23432" y="1812816"/>
                  </a:lnTo>
                  <a:lnTo>
                    <a:pt x="3660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3579379" y="0"/>
                  </a:lnTo>
                  <a:lnTo>
                    <a:pt x="3622548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1" y="1793748"/>
                  </a:lnTo>
                  <a:lnTo>
                    <a:pt x="3647389" y="1829203"/>
                  </a:lnTo>
                  <a:lnTo>
                    <a:pt x="3608680" y="1851545"/>
                  </a:lnTo>
                  <a:lnTo>
                    <a:pt x="3586812" y="1856642"/>
                  </a:lnTo>
                  <a:lnTo>
                    <a:pt x="3579379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933574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5" y="544065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3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1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3124" y="2066924"/>
              <a:ext cx="152399" cy="15239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85142" y="2451242"/>
            <a:ext cx="3274695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35" b="1">
                <a:solidFill>
                  <a:srgbClr val="1D40AF"/>
                </a:solidFill>
                <a:latin typeface="Noto Sans JP"/>
                <a:cs typeface="Noto Sans JP"/>
              </a:rPr>
              <a:t>AI</a:t>
            </a:r>
            <a:r>
              <a:rPr dirty="0" sz="1500" spc="-5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기술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고도화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멀티모달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00" spc="-110">
                <a:solidFill>
                  <a:srgbClr val="465469"/>
                </a:solidFill>
                <a:latin typeface="Noto Sans JP"/>
                <a:cs typeface="Noto Sans JP"/>
              </a:rPr>
              <a:t>AI</a:t>
            </a:r>
            <a:r>
              <a:rPr dirty="0" sz="1250" spc="-110">
                <a:solidFill>
                  <a:srgbClr val="465469"/>
                </a:solidFill>
                <a:latin typeface="Dotum"/>
                <a:cs typeface="Dotum"/>
              </a:rPr>
              <a:t>를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통한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음식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인식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정확도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향상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영양소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분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80">
                <a:solidFill>
                  <a:srgbClr val="465469"/>
                </a:solidFill>
                <a:latin typeface="Dotum"/>
                <a:cs typeface="Dotum"/>
              </a:rPr>
              <a:t>정밀화</a:t>
            </a:r>
            <a:r>
              <a:rPr dirty="0" sz="1200" spc="-180">
                <a:solidFill>
                  <a:srgbClr val="465469"/>
                </a:solidFill>
                <a:latin typeface="Noto Sans JP"/>
                <a:cs typeface="Noto Sans JP"/>
              </a:rPr>
              <a:t>,</a:t>
            </a:r>
            <a:r>
              <a:rPr dirty="0" sz="1200" spc="50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대용량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빅데이터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활용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초정밀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분석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257674" y="1666875"/>
            <a:ext cx="3676650" cy="1857375"/>
            <a:chOff x="4257674" y="1666875"/>
            <a:chExt cx="3676650" cy="1857375"/>
          </a:xfrm>
        </p:grpSpPr>
        <p:sp>
          <p:nvSpPr>
            <p:cNvPr id="15" name="object 15" descr=""/>
            <p:cNvSpPr/>
            <p:nvPr/>
          </p:nvSpPr>
          <p:spPr>
            <a:xfrm>
              <a:off x="4257674" y="1666875"/>
              <a:ext cx="3676650" cy="1857375"/>
            </a:xfrm>
            <a:custGeom>
              <a:avLst/>
              <a:gdLst/>
              <a:ahLst/>
              <a:cxnLst/>
              <a:rect l="l" t="t" r="r" b="b"/>
              <a:pathLst>
                <a:path w="3676650" h="1857375">
                  <a:moveTo>
                    <a:pt x="3569855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6"/>
                  </a:lnTo>
                  <a:lnTo>
                    <a:pt x="3659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3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69855" y="0"/>
                  </a:lnTo>
                  <a:lnTo>
                    <a:pt x="3613024" y="11572"/>
                  </a:lnTo>
                  <a:lnTo>
                    <a:pt x="3648478" y="38784"/>
                  </a:lnTo>
                  <a:lnTo>
                    <a:pt x="3670820" y="77492"/>
                  </a:lnTo>
                  <a:lnTo>
                    <a:pt x="3676649" y="106794"/>
                  </a:lnTo>
                  <a:lnTo>
                    <a:pt x="3676649" y="1750579"/>
                  </a:lnTo>
                  <a:lnTo>
                    <a:pt x="3665076" y="1793748"/>
                  </a:lnTo>
                  <a:lnTo>
                    <a:pt x="3637864" y="1829203"/>
                  </a:lnTo>
                  <a:lnTo>
                    <a:pt x="3599156" y="1851545"/>
                  </a:lnTo>
                  <a:lnTo>
                    <a:pt x="3577287" y="1856642"/>
                  </a:lnTo>
                  <a:lnTo>
                    <a:pt x="3569855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10249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5" y="523342"/>
                  </a:lnTo>
                  <a:lnTo>
                    <a:pt x="93852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2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7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7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324" y="2066924"/>
              <a:ext cx="133349" cy="152399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477444" y="2451242"/>
            <a:ext cx="3237230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초개인화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서비스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유전체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정보와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연계한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맞춤형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영양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추천</a:t>
            </a:r>
            <a:r>
              <a:rPr dirty="0" sz="1200" spc="-165">
                <a:solidFill>
                  <a:srgbClr val="465469"/>
                </a:solidFill>
                <a:latin typeface="Noto Sans JP"/>
                <a:cs typeface="Noto Sans JP"/>
              </a:rPr>
              <a:t>,</a:t>
            </a:r>
            <a:r>
              <a:rPr dirty="0" sz="1200" spc="45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개인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80">
                <a:solidFill>
                  <a:srgbClr val="465469"/>
                </a:solidFill>
                <a:latin typeface="Dotum"/>
                <a:cs typeface="Dotum"/>
              </a:rPr>
              <a:t>건강상태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에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최적화된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식이요법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제안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시스템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124824" y="1666875"/>
            <a:ext cx="3686175" cy="1857375"/>
            <a:chOff x="8124824" y="1666875"/>
            <a:chExt cx="3686175" cy="1857375"/>
          </a:xfrm>
        </p:grpSpPr>
        <p:sp>
          <p:nvSpPr>
            <p:cNvPr id="20" name="object 20" descr=""/>
            <p:cNvSpPr/>
            <p:nvPr/>
          </p:nvSpPr>
          <p:spPr>
            <a:xfrm>
              <a:off x="8124824" y="1666875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80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6"/>
                  </a:lnTo>
                  <a:lnTo>
                    <a:pt x="3659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79380" y="0"/>
                  </a:lnTo>
                  <a:lnTo>
                    <a:pt x="3622547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0" y="1793748"/>
                  </a:lnTo>
                  <a:lnTo>
                    <a:pt x="3647389" y="1829203"/>
                  </a:lnTo>
                  <a:lnTo>
                    <a:pt x="3608680" y="1851545"/>
                  </a:lnTo>
                  <a:lnTo>
                    <a:pt x="3586812" y="1856642"/>
                  </a:lnTo>
                  <a:lnTo>
                    <a:pt x="3579380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686924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4" y="544065"/>
                  </a:lnTo>
                  <a:lnTo>
                    <a:pt x="126994" y="523342"/>
                  </a:lnTo>
                  <a:lnTo>
                    <a:pt x="93851" y="497476"/>
                  </a:lnTo>
                  <a:lnTo>
                    <a:pt x="64861" y="467027"/>
                  </a:lnTo>
                  <a:lnTo>
                    <a:pt x="40652" y="432654"/>
                  </a:lnTo>
                  <a:lnTo>
                    <a:pt x="21749" y="395101"/>
                  </a:lnTo>
                  <a:lnTo>
                    <a:pt x="8562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89" y="230002"/>
                  </a:lnTo>
                  <a:lnTo>
                    <a:pt x="16702" y="189483"/>
                  </a:lnTo>
                  <a:lnTo>
                    <a:pt x="33739" y="151048"/>
                  </a:lnTo>
                  <a:lnTo>
                    <a:pt x="56232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6" y="33740"/>
                  </a:lnTo>
                  <a:lnTo>
                    <a:pt x="189482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5" y="5490"/>
                  </a:lnTo>
                  <a:lnTo>
                    <a:pt x="382014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5" y="189483"/>
                  </a:lnTo>
                  <a:lnTo>
                    <a:pt x="566007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7" y="341496"/>
                  </a:lnTo>
                  <a:lnTo>
                    <a:pt x="554795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69" y="515266"/>
                  </a:lnTo>
                  <a:lnTo>
                    <a:pt x="420451" y="537758"/>
                  </a:lnTo>
                  <a:lnTo>
                    <a:pt x="382014" y="554796"/>
                  </a:lnTo>
                  <a:lnTo>
                    <a:pt x="341495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7424" y="2066924"/>
              <a:ext cx="190499" cy="15239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8350994" y="2451242"/>
            <a:ext cx="3237230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헬스케어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통합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플랫폼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음식열량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데이터와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웨어러블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기기</a:t>
            </a:r>
            <a:r>
              <a:rPr dirty="0" sz="1200" spc="-165">
                <a:solidFill>
                  <a:srgbClr val="465469"/>
                </a:solidFill>
                <a:latin typeface="Noto Sans JP"/>
                <a:cs typeface="Noto Sans JP"/>
              </a:rPr>
              <a:t>,</a:t>
            </a:r>
            <a:r>
              <a:rPr dirty="0" sz="1200" spc="50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의료정보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통합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상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호운용성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강화로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완전한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건강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에코시스템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구축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80999" y="3762374"/>
            <a:ext cx="3686175" cy="1857375"/>
            <a:chOff x="380999" y="3762374"/>
            <a:chExt cx="3686175" cy="1857375"/>
          </a:xfrm>
        </p:grpSpPr>
        <p:sp>
          <p:nvSpPr>
            <p:cNvPr id="25" name="object 25" descr=""/>
            <p:cNvSpPr/>
            <p:nvPr/>
          </p:nvSpPr>
          <p:spPr>
            <a:xfrm>
              <a:off x="380999" y="3762374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79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8" y="1842280"/>
                  </a:lnTo>
                  <a:lnTo>
                    <a:pt x="23432" y="1812815"/>
                  </a:lnTo>
                  <a:lnTo>
                    <a:pt x="3660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3579379" y="0"/>
                  </a:lnTo>
                  <a:lnTo>
                    <a:pt x="3622548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1" y="1793748"/>
                  </a:lnTo>
                  <a:lnTo>
                    <a:pt x="3647389" y="1829203"/>
                  </a:lnTo>
                  <a:lnTo>
                    <a:pt x="3608680" y="1851545"/>
                  </a:lnTo>
                  <a:lnTo>
                    <a:pt x="3586812" y="1856642"/>
                  </a:lnTo>
                  <a:lnTo>
                    <a:pt x="3579379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933574" y="39528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5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3" y="115528"/>
                  </a:lnTo>
                  <a:lnTo>
                    <a:pt x="83693" y="83693"/>
                  </a:lnTo>
                  <a:lnTo>
                    <a:pt x="115528" y="56232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1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599" y="4162424"/>
              <a:ext cx="171449" cy="152399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603894" y="4546742"/>
            <a:ext cx="3237865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임상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연계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강화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의료기관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협력을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통한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임상적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효과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검증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의료진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10">
                <a:solidFill>
                  <a:srgbClr val="465469"/>
                </a:solidFill>
                <a:latin typeface="Dotum"/>
                <a:cs typeface="Dotum"/>
              </a:rPr>
              <a:t>참여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형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치료식이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데이터베이스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구축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257674" y="3762374"/>
            <a:ext cx="3676650" cy="1857375"/>
            <a:chOff x="4257674" y="3762374"/>
            <a:chExt cx="3676650" cy="1857375"/>
          </a:xfrm>
        </p:grpSpPr>
        <p:sp>
          <p:nvSpPr>
            <p:cNvPr id="30" name="object 30" descr=""/>
            <p:cNvSpPr/>
            <p:nvPr/>
          </p:nvSpPr>
          <p:spPr>
            <a:xfrm>
              <a:off x="4257674" y="3762374"/>
              <a:ext cx="3676650" cy="1857375"/>
            </a:xfrm>
            <a:custGeom>
              <a:avLst/>
              <a:gdLst/>
              <a:ahLst/>
              <a:cxnLst/>
              <a:rect l="l" t="t" r="r" b="b"/>
              <a:pathLst>
                <a:path w="3676650" h="1857375">
                  <a:moveTo>
                    <a:pt x="3569855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5"/>
                  </a:lnTo>
                  <a:lnTo>
                    <a:pt x="3659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3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69855" y="0"/>
                  </a:lnTo>
                  <a:lnTo>
                    <a:pt x="3613024" y="11572"/>
                  </a:lnTo>
                  <a:lnTo>
                    <a:pt x="3648478" y="38784"/>
                  </a:lnTo>
                  <a:lnTo>
                    <a:pt x="3670820" y="77492"/>
                  </a:lnTo>
                  <a:lnTo>
                    <a:pt x="3676649" y="106794"/>
                  </a:lnTo>
                  <a:lnTo>
                    <a:pt x="3676649" y="1750579"/>
                  </a:lnTo>
                  <a:lnTo>
                    <a:pt x="3665076" y="1793748"/>
                  </a:lnTo>
                  <a:lnTo>
                    <a:pt x="3637864" y="1829203"/>
                  </a:lnTo>
                  <a:lnTo>
                    <a:pt x="3599156" y="1851545"/>
                  </a:lnTo>
                  <a:lnTo>
                    <a:pt x="3577287" y="1856642"/>
                  </a:lnTo>
                  <a:lnTo>
                    <a:pt x="3569855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810249" y="39528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2"/>
                  </a:lnTo>
                  <a:lnTo>
                    <a:pt x="93852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2" y="115528"/>
                  </a:lnTo>
                  <a:lnTo>
                    <a:pt x="83694" y="83693"/>
                  </a:lnTo>
                  <a:lnTo>
                    <a:pt x="115528" y="56232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7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7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532" y="4162424"/>
              <a:ext cx="142934" cy="152161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4451697" y="4546742"/>
            <a:ext cx="3289300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정책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지원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확대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솔루션의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보험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적용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공공의료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45">
                <a:solidFill>
                  <a:srgbClr val="465469"/>
                </a:solidFill>
                <a:latin typeface="Dotum"/>
                <a:cs typeface="Dotum"/>
              </a:rPr>
              <a:t>서비스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연계</a:t>
            </a:r>
            <a:r>
              <a:rPr dirty="0" sz="1200" spc="-165">
                <a:solidFill>
                  <a:srgbClr val="465469"/>
                </a:solidFill>
                <a:latin typeface="Noto Sans JP"/>
                <a:cs typeface="Noto Sans JP"/>
              </a:rPr>
              <a:t>,</a:t>
            </a:r>
            <a:r>
              <a:rPr dirty="0" sz="1200" spc="45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의료데이터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표준화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활용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가이드라인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확립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8124824" y="3762374"/>
            <a:ext cx="3686175" cy="1857375"/>
            <a:chOff x="8124824" y="3762374"/>
            <a:chExt cx="3686175" cy="1857375"/>
          </a:xfrm>
        </p:grpSpPr>
        <p:sp>
          <p:nvSpPr>
            <p:cNvPr id="35" name="object 35" descr=""/>
            <p:cNvSpPr/>
            <p:nvPr/>
          </p:nvSpPr>
          <p:spPr>
            <a:xfrm>
              <a:off x="8124824" y="3762374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80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5"/>
                  </a:lnTo>
                  <a:lnTo>
                    <a:pt x="3659" y="1772733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79380" y="0"/>
                  </a:lnTo>
                  <a:lnTo>
                    <a:pt x="3622547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0" y="1793748"/>
                  </a:lnTo>
                  <a:lnTo>
                    <a:pt x="3647389" y="1829203"/>
                  </a:lnTo>
                  <a:lnTo>
                    <a:pt x="3608680" y="1851545"/>
                  </a:lnTo>
                  <a:lnTo>
                    <a:pt x="3586812" y="1856642"/>
                  </a:lnTo>
                  <a:lnTo>
                    <a:pt x="3579380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686924" y="39528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4" y="544064"/>
                  </a:lnTo>
                  <a:lnTo>
                    <a:pt x="126994" y="523342"/>
                  </a:lnTo>
                  <a:lnTo>
                    <a:pt x="93851" y="497476"/>
                  </a:lnTo>
                  <a:lnTo>
                    <a:pt x="64861" y="467027"/>
                  </a:lnTo>
                  <a:lnTo>
                    <a:pt x="40652" y="432654"/>
                  </a:lnTo>
                  <a:lnTo>
                    <a:pt x="21749" y="395101"/>
                  </a:lnTo>
                  <a:lnTo>
                    <a:pt x="8562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89" y="230002"/>
                  </a:lnTo>
                  <a:lnTo>
                    <a:pt x="16702" y="189483"/>
                  </a:lnTo>
                  <a:lnTo>
                    <a:pt x="33739" y="151048"/>
                  </a:lnTo>
                  <a:lnTo>
                    <a:pt x="56232" y="115528"/>
                  </a:lnTo>
                  <a:lnTo>
                    <a:pt x="83693" y="83693"/>
                  </a:lnTo>
                  <a:lnTo>
                    <a:pt x="115528" y="56232"/>
                  </a:lnTo>
                  <a:lnTo>
                    <a:pt x="151046" y="33740"/>
                  </a:lnTo>
                  <a:lnTo>
                    <a:pt x="189482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5" y="5490"/>
                  </a:lnTo>
                  <a:lnTo>
                    <a:pt x="382014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5" y="189483"/>
                  </a:lnTo>
                  <a:lnTo>
                    <a:pt x="566007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7" y="341496"/>
                  </a:lnTo>
                  <a:lnTo>
                    <a:pt x="554795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69" y="515266"/>
                  </a:lnTo>
                  <a:lnTo>
                    <a:pt x="420451" y="537758"/>
                  </a:lnTo>
                  <a:lnTo>
                    <a:pt x="382014" y="554796"/>
                  </a:lnTo>
                  <a:lnTo>
                    <a:pt x="341495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6474" y="4162424"/>
              <a:ext cx="152399" cy="152399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8350994" y="4546742"/>
            <a:ext cx="3237865" cy="88011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글로벌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확장</a:t>
            </a:r>
            <a:endParaRPr sz="1500">
              <a:latin typeface="Malgun Gothic"/>
              <a:cs typeface="Malgun Gothic"/>
            </a:endParaRPr>
          </a:p>
          <a:p>
            <a:pPr algn="ctr" marL="12700" marR="5080">
              <a:lnSpc>
                <a:spcPct val="114999"/>
              </a:lnSpc>
              <a:spcBef>
                <a:spcPts val="55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다양한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식문화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지역별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음식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데이터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확보로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글로벌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60">
                <a:solidFill>
                  <a:srgbClr val="465469"/>
                </a:solidFill>
                <a:latin typeface="Dotum"/>
                <a:cs typeface="Dotum"/>
              </a:rPr>
              <a:t>서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비스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제공</a:t>
            </a:r>
            <a:r>
              <a:rPr dirty="0" sz="1200" spc="-165">
                <a:solidFill>
                  <a:srgbClr val="465469"/>
                </a:solidFill>
                <a:latin typeface="Noto Sans JP"/>
                <a:cs typeface="Noto Sans JP"/>
              </a:rPr>
              <a:t>,</a:t>
            </a:r>
            <a:r>
              <a:rPr dirty="0" sz="1200" spc="50">
                <a:solidFill>
                  <a:srgbClr val="465469"/>
                </a:solidFill>
                <a:latin typeface="Noto Sans JP"/>
                <a:cs typeface="Noto Sans JP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국제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표준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선도</a:t>
            </a:r>
            <a:endParaRPr sz="1250">
              <a:latin typeface="Dotum"/>
              <a:cs typeface="Dotum"/>
            </a:endParaRPr>
          </a:p>
        </p:txBody>
      </p:sp>
      <p:graphicFrame>
        <p:nvGraphicFramePr>
          <p:cNvPr id="39" name="object 39" descr=""/>
          <p:cNvGraphicFramePr>
            <a:graphicFrameLocks noGrp="1"/>
          </p:cNvGraphicFramePr>
          <p:nvPr/>
        </p:nvGraphicFramePr>
        <p:xfrm>
          <a:off x="571500" y="6094265"/>
          <a:ext cx="11125200" cy="1340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545"/>
                <a:gridCol w="1908809"/>
                <a:gridCol w="3071495"/>
                <a:gridCol w="1942465"/>
                <a:gridCol w="2050415"/>
              </a:tblGrid>
              <a:tr h="2895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515"/>
                        </a:lnSpc>
                      </a:pPr>
                      <a:r>
                        <a:rPr dirty="0" sz="1500" spc="-27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음식열량예측</a:t>
                      </a:r>
                      <a:r>
                        <a:rPr dirty="0" sz="1500" spc="-14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27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기술</a:t>
                      </a:r>
                      <a:r>
                        <a:rPr dirty="0" sz="1500" spc="-14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27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로드맵</a:t>
                      </a:r>
                      <a:r>
                        <a:rPr dirty="0" sz="1500" spc="-140" b="1">
                          <a:solidFill>
                            <a:srgbClr val="1D40A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90" b="1">
                          <a:solidFill>
                            <a:srgbClr val="1D40AF"/>
                          </a:solidFill>
                          <a:latin typeface="Noto Sans JP"/>
                          <a:cs typeface="Noto Sans JP"/>
                        </a:rPr>
                        <a:t>(2025-</a:t>
                      </a:r>
                      <a:r>
                        <a:rPr dirty="0" sz="1500" spc="-10" b="1">
                          <a:solidFill>
                            <a:srgbClr val="1D40AF"/>
                          </a:solidFill>
                          <a:latin typeface="Noto Sans JP"/>
                          <a:cs typeface="Noto Sans JP"/>
                        </a:rPr>
                        <a:t>2030)</a:t>
                      </a:r>
                      <a:endParaRPr sz="1500">
                        <a:latin typeface="Noto Sans JP"/>
                        <a:cs typeface="Noto Sans JP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034">
                <a:tc>
                  <a:txBody>
                    <a:bodyPr/>
                    <a:lstStyle/>
                    <a:p>
                      <a:pPr algn="ctr" marR="25717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350" spc="-20" b="1">
                          <a:solidFill>
                            <a:srgbClr val="1D40AF"/>
                          </a:solidFill>
                          <a:latin typeface="Trebuchet MS"/>
                          <a:cs typeface="Trebuchet MS"/>
                        </a:rPr>
                        <a:t>2025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73660">
                    <a:lnB w="38100">
                      <a:solidFill>
                        <a:srgbClr val="DAE9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702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350" spc="-20" b="1">
                          <a:solidFill>
                            <a:srgbClr val="1D40AF"/>
                          </a:solidFill>
                          <a:latin typeface="Trebuchet MS"/>
                          <a:cs typeface="Trebuchet MS"/>
                        </a:rPr>
                        <a:t>2026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73660">
                    <a:lnB w="38100">
                      <a:solidFill>
                        <a:srgbClr val="DAE9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350" spc="-20" b="1">
                          <a:solidFill>
                            <a:srgbClr val="1D40AF"/>
                          </a:solidFill>
                          <a:latin typeface="Trebuchet MS"/>
                          <a:cs typeface="Trebuchet MS"/>
                        </a:rPr>
                        <a:t>2027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73660">
                    <a:lnB w="38100">
                      <a:solidFill>
                        <a:srgbClr val="DAE9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778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350" spc="-20" b="1">
                          <a:solidFill>
                            <a:srgbClr val="1D40AF"/>
                          </a:solidFill>
                          <a:latin typeface="Trebuchet MS"/>
                          <a:cs typeface="Trebuchet MS"/>
                        </a:rPr>
                        <a:t>2028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73660">
                    <a:lnB w="38100">
                      <a:solidFill>
                        <a:srgbClr val="DAE9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0029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350" spc="-20" b="1">
                          <a:solidFill>
                            <a:srgbClr val="1D40AF"/>
                          </a:solidFill>
                          <a:latin typeface="Trebuchet MS"/>
                          <a:cs typeface="Trebuchet MS"/>
                        </a:rPr>
                        <a:t>2030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73660">
                    <a:lnB w="38100">
                      <a:solidFill>
                        <a:srgbClr val="DAE9FE"/>
                      </a:solidFill>
                      <a:prstDash val="soli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257175">
                        <a:lnSpc>
                          <a:spcPct val="100000"/>
                        </a:lnSpc>
                      </a:pPr>
                      <a:r>
                        <a:rPr dirty="0" sz="1150">
                          <a:solidFill>
                            <a:srgbClr val="465469"/>
                          </a:solidFill>
                          <a:latin typeface="Noto Sans JP"/>
                          <a:cs typeface="Noto Sans JP"/>
                        </a:rPr>
                        <a:t>AI</a:t>
                      </a:r>
                      <a:r>
                        <a:rPr dirty="0" sz="1150" spc="-30">
                          <a:solidFill>
                            <a:srgbClr val="465469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인식</a:t>
                      </a:r>
                      <a:r>
                        <a:rPr dirty="0" sz="1150" spc="-9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정확도</a:t>
                      </a:r>
                      <a:r>
                        <a:rPr dirty="0" sz="1150" spc="-9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70">
                          <a:solidFill>
                            <a:srgbClr val="465469"/>
                          </a:solidFill>
                          <a:latin typeface="Noto Sans JP"/>
                          <a:cs typeface="Noto Sans JP"/>
                        </a:rPr>
                        <a:t>95%</a:t>
                      </a:r>
                      <a:r>
                        <a:rPr dirty="0" sz="1150" spc="15">
                          <a:solidFill>
                            <a:srgbClr val="465469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이상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128905">
                    <a:lnT w="38100">
                      <a:solidFill>
                        <a:srgbClr val="DAE9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370205">
                        <a:lnSpc>
                          <a:spcPct val="100000"/>
                        </a:lnSpc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국내외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의료기관</a:t>
                      </a:r>
                      <a:r>
                        <a:rPr dirty="0" sz="1150" spc="-7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연계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5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서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128905">
                    <a:lnT w="38100">
                      <a:solidFill>
                        <a:srgbClr val="DAE9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유전체</a:t>
                      </a:r>
                      <a:r>
                        <a:rPr dirty="0" sz="1150" spc="-8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정보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기반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맞춤형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128905">
                    <a:lnT w="38100">
                      <a:solidFill>
                        <a:srgbClr val="DAE9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377825">
                        <a:lnSpc>
                          <a:spcPct val="100000"/>
                        </a:lnSpc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건강보험</a:t>
                      </a:r>
                      <a:r>
                        <a:rPr dirty="0" sz="1150" spc="-8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적용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확대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및</a:t>
                      </a:r>
                      <a:r>
                        <a:rPr dirty="0" sz="1150" spc="-8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5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공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128905">
                    <a:lnT w="38100">
                      <a:solidFill>
                        <a:srgbClr val="DAE9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240665">
                        <a:lnSpc>
                          <a:spcPct val="100000"/>
                        </a:lnSpc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글로벌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표준</a:t>
                      </a:r>
                      <a:r>
                        <a:rPr dirty="0" sz="1150" spc="-7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헬스케어</a:t>
                      </a:r>
                      <a:r>
                        <a:rPr dirty="0" sz="1150" spc="-8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5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플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128905">
                    <a:lnT w="38100">
                      <a:solidFill>
                        <a:srgbClr val="DAE9FE"/>
                      </a:solidFill>
                      <a:prstDash val="solid"/>
                    </a:lnT>
                  </a:tcPr>
                </a:tc>
              </a:tr>
              <a:tr h="166370">
                <a:tc>
                  <a:txBody>
                    <a:bodyPr/>
                    <a:lstStyle/>
                    <a:p>
                      <a:pPr algn="ctr" marR="257175">
                        <a:lnSpc>
                          <a:spcPts val="1175"/>
                        </a:lnSpc>
                        <a:spcBef>
                          <a:spcPts val="35"/>
                        </a:spcBef>
                      </a:pP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달성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L="370205">
                        <a:lnSpc>
                          <a:spcPts val="1175"/>
                        </a:lnSpc>
                        <a:spcBef>
                          <a:spcPts val="35"/>
                        </a:spcBef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비스</a:t>
                      </a:r>
                      <a:r>
                        <a:rPr dirty="0" sz="1150" spc="-8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확대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175"/>
                        </a:lnSpc>
                        <a:spcBef>
                          <a:spcPts val="35"/>
                        </a:spcBef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영양관리</a:t>
                      </a:r>
                      <a:r>
                        <a:rPr dirty="0" sz="1150" spc="-7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상용화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R="377825">
                        <a:lnSpc>
                          <a:spcPts val="1175"/>
                        </a:lnSpc>
                        <a:spcBef>
                          <a:spcPts val="35"/>
                        </a:spcBef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공</a:t>
                      </a:r>
                      <a:r>
                        <a:rPr dirty="0" sz="1150" spc="-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2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서비스화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L="240029">
                        <a:lnSpc>
                          <a:spcPts val="1175"/>
                        </a:lnSpc>
                        <a:spcBef>
                          <a:spcPts val="35"/>
                        </a:spcBef>
                      </a:pPr>
                      <a:r>
                        <a:rPr dirty="0" sz="1150" spc="-190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랫폼</a:t>
                      </a:r>
                      <a:r>
                        <a:rPr dirty="0" sz="1150" spc="-8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dirty="0" sz="1150" spc="-25">
                          <a:solidFill>
                            <a:srgbClr val="465469"/>
                          </a:solidFill>
                          <a:latin typeface="Dotum"/>
                          <a:cs typeface="Dotum"/>
                        </a:rPr>
                        <a:t>구축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B="0" marT="4445"/>
                </a:tc>
              </a:tr>
            </a:tbl>
          </a:graphicData>
        </a:graphic>
      </p:graphicFrame>
      <p:pic>
        <p:nvPicPr>
          <p:cNvPr id="40" name="object 4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0174" y="6819899"/>
            <a:ext cx="152399" cy="152399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14749" y="6819899"/>
            <a:ext cx="152400" cy="152399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9798" y="6819899"/>
            <a:ext cx="152400" cy="15239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4373" y="6819899"/>
            <a:ext cx="152400" cy="15239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39424" y="6819899"/>
            <a:ext cx="152399" cy="152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8763000"/>
          </a:xfrm>
          <a:custGeom>
            <a:avLst/>
            <a:gdLst/>
            <a:ahLst/>
            <a:cxnLst/>
            <a:rect l="l" t="t" r="r" b="b"/>
            <a:pathLst>
              <a:path w="12192000" h="8763000">
                <a:moveTo>
                  <a:pt x="12191999" y="8762999"/>
                </a:moveTo>
                <a:lnTo>
                  <a:pt x="0" y="8762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87629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80999" y="6076949"/>
            <a:ext cx="11811000" cy="2686050"/>
            <a:chOff x="380999" y="6076949"/>
            <a:chExt cx="11811000" cy="2686050"/>
          </a:xfrm>
        </p:grpSpPr>
        <p:sp>
          <p:nvSpPr>
            <p:cNvPr id="5" name="object 5" descr=""/>
            <p:cNvSpPr/>
            <p:nvPr/>
          </p:nvSpPr>
          <p:spPr>
            <a:xfrm>
              <a:off x="10763249" y="73342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6"/>
                  </a:lnTo>
                  <a:lnTo>
                    <a:pt x="51753" y="1047683"/>
                  </a:lnTo>
                  <a:lnTo>
                    <a:pt x="66711" y="997257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1"/>
                  </a:lnTo>
                  <a:lnTo>
                    <a:pt x="250616" y="620458"/>
                  </a:lnTo>
                  <a:lnTo>
                    <a:pt x="281165" y="577643"/>
                  </a:lnTo>
                  <a:lnTo>
                    <a:pt x="313269" y="535982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70"/>
                  </a:lnTo>
                  <a:lnTo>
                    <a:pt x="495528" y="346887"/>
                  </a:lnTo>
                  <a:lnTo>
                    <a:pt x="535982" y="313270"/>
                  </a:lnTo>
                  <a:lnTo>
                    <a:pt x="577642" y="281166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7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2"/>
                  </a:lnTo>
                  <a:lnTo>
                    <a:pt x="898231" y="102145"/>
                  </a:lnTo>
                  <a:lnTo>
                    <a:pt x="947418" y="83518"/>
                  </a:lnTo>
                  <a:lnTo>
                    <a:pt x="997258" y="66714"/>
                  </a:lnTo>
                  <a:lnTo>
                    <a:pt x="1047685" y="51755"/>
                  </a:lnTo>
                  <a:lnTo>
                    <a:pt x="1098626" y="38662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5"/>
                  </a:lnTo>
                  <a:lnTo>
                    <a:pt x="1306168" y="5268"/>
                  </a:lnTo>
                  <a:lnTo>
                    <a:pt x="1358644" y="1720"/>
                  </a:lnTo>
                  <a:lnTo>
                    <a:pt x="1417059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0999" y="6076949"/>
              <a:ext cx="11430000" cy="2305050"/>
            </a:xfrm>
            <a:custGeom>
              <a:avLst/>
              <a:gdLst/>
              <a:ahLst/>
              <a:cxnLst/>
              <a:rect l="l" t="t" r="r" b="b"/>
              <a:pathLst>
                <a:path w="11430000" h="2305050">
                  <a:moveTo>
                    <a:pt x="11323204" y="2305049"/>
                  </a:moveTo>
                  <a:lnTo>
                    <a:pt x="106794" y="2305049"/>
                  </a:lnTo>
                  <a:lnTo>
                    <a:pt x="99361" y="2304317"/>
                  </a:lnTo>
                  <a:lnTo>
                    <a:pt x="57038" y="2289954"/>
                  </a:lnTo>
                  <a:lnTo>
                    <a:pt x="23432" y="2260490"/>
                  </a:lnTo>
                  <a:lnTo>
                    <a:pt x="3660" y="2220407"/>
                  </a:lnTo>
                  <a:lnTo>
                    <a:pt x="0" y="2198254"/>
                  </a:lnTo>
                  <a:lnTo>
                    <a:pt x="0" y="219074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11323204" y="0"/>
                  </a:lnTo>
                  <a:lnTo>
                    <a:pt x="11366371" y="11572"/>
                  </a:lnTo>
                  <a:lnTo>
                    <a:pt x="11401827" y="38784"/>
                  </a:lnTo>
                  <a:lnTo>
                    <a:pt x="11424170" y="77492"/>
                  </a:lnTo>
                  <a:lnTo>
                    <a:pt x="11429999" y="106794"/>
                  </a:lnTo>
                  <a:lnTo>
                    <a:pt x="11429999" y="2198254"/>
                  </a:lnTo>
                  <a:lnTo>
                    <a:pt x="11418425" y="2241422"/>
                  </a:lnTo>
                  <a:lnTo>
                    <a:pt x="11391214" y="2276877"/>
                  </a:lnTo>
                  <a:lnTo>
                    <a:pt x="11352505" y="2299220"/>
                  </a:lnTo>
                  <a:lnTo>
                    <a:pt x="11330636" y="2304317"/>
                  </a:lnTo>
                  <a:lnTo>
                    <a:pt x="11323204" y="2305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19.</a:t>
            </a:r>
            <a:r>
              <a:rPr dirty="0" spc="-45"/>
              <a:t> </a:t>
            </a:r>
            <a:r>
              <a:rPr dirty="0" sz="3200" spc="-610">
                <a:latin typeface="Malgun Gothic"/>
                <a:cs typeface="Malgun Gothic"/>
              </a:rPr>
              <a:t>종합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및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45">
                <a:latin typeface="Malgun Gothic"/>
                <a:cs typeface="Malgun Gothic"/>
              </a:rPr>
              <a:t>결론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8299" y="1064958"/>
            <a:ext cx="5139055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음식열량예측</a:t>
            </a:r>
            <a:r>
              <a:rPr dirty="0" sz="1850" spc="-15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기반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디지털헬스케어의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필수성과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전략적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60">
                <a:solidFill>
                  <a:srgbClr val="465469"/>
                </a:solidFill>
                <a:latin typeface="Dotum"/>
                <a:cs typeface="Dotum"/>
              </a:rPr>
              <a:t>가치</a:t>
            </a:r>
            <a:endParaRPr sz="1850">
              <a:latin typeface="Dotum"/>
              <a:cs typeface="Dotum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80999" y="1666875"/>
            <a:ext cx="3686175" cy="2076450"/>
            <a:chOff x="380999" y="1666875"/>
            <a:chExt cx="3686175" cy="2076450"/>
          </a:xfrm>
        </p:grpSpPr>
        <p:sp>
          <p:nvSpPr>
            <p:cNvPr id="10" name="object 10" descr=""/>
            <p:cNvSpPr/>
            <p:nvPr/>
          </p:nvSpPr>
          <p:spPr>
            <a:xfrm>
              <a:off x="380999" y="1666875"/>
              <a:ext cx="3686175" cy="2076450"/>
            </a:xfrm>
            <a:custGeom>
              <a:avLst/>
              <a:gdLst/>
              <a:ahLst/>
              <a:cxnLst/>
              <a:rect l="l" t="t" r="r" b="b"/>
              <a:pathLst>
                <a:path w="3686175" h="2076450">
                  <a:moveTo>
                    <a:pt x="3579379" y="2076449"/>
                  </a:moveTo>
                  <a:lnTo>
                    <a:pt x="106794" y="2076449"/>
                  </a:lnTo>
                  <a:lnTo>
                    <a:pt x="99361" y="2075717"/>
                  </a:lnTo>
                  <a:lnTo>
                    <a:pt x="57038" y="2061355"/>
                  </a:lnTo>
                  <a:lnTo>
                    <a:pt x="23432" y="2031891"/>
                  </a:lnTo>
                  <a:lnTo>
                    <a:pt x="3660" y="1991808"/>
                  </a:lnTo>
                  <a:lnTo>
                    <a:pt x="0" y="1969654"/>
                  </a:lnTo>
                  <a:lnTo>
                    <a:pt x="0" y="196214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3579379" y="0"/>
                  </a:lnTo>
                  <a:lnTo>
                    <a:pt x="3622548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969654"/>
                  </a:lnTo>
                  <a:lnTo>
                    <a:pt x="3674601" y="2012823"/>
                  </a:lnTo>
                  <a:lnTo>
                    <a:pt x="3647389" y="2048278"/>
                  </a:lnTo>
                  <a:lnTo>
                    <a:pt x="3608680" y="2070620"/>
                  </a:lnTo>
                  <a:lnTo>
                    <a:pt x="3586812" y="2075717"/>
                  </a:lnTo>
                  <a:lnTo>
                    <a:pt x="3579379" y="2076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933574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5" y="544065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3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1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3124" y="2079588"/>
              <a:ext cx="152399" cy="130211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530796" y="2565336"/>
            <a:ext cx="138366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현대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건강문제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대응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129" y="2867564"/>
            <a:ext cx="3296920" cy="673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112500"/>
              </a:lnSpc>
              <a:spcBef>
                <a:spcPts val="130"/>
              </a:spcBef>
            </a:pPr>
            <a:r>
              <a:rPr dirty="0" sz="1250" spc="-195">
                <a:solidFill>
                  <a:srgbClr val="465469"/>
                </a:solidFill>
                <a:latin typeface="Dotum"/>
                <a:cs typeface="Dotum"/>
              </a:rPr>
              <a:t>비만</a:t>
            </a:r>
            <a:r>
              <a:rPr dirty="0" sz="1250" spc="-195">
                <a:solidFill>
                  <a:srgbClr val="465469"/>
                </a:solidFill>
                <a:latin typeface="Microsoft Sans Serif"/>
                <a:cs typeface="Microsoft Sans Serif"/>
              </a:rPr>
              <a:t>·</a:t>
            </a:r>
            <a:r>
              <a:rPr dirty="0" sz="1250" spc="-195">
                <a:solidFill>
                  <a:srgbClr val="465469"/>
                </a:solidFill>
                <a:latin typeface="Dotum"/>
                <a:cs typeface="Dotum"/>
              </a:rPr>
              <a:t>당뇨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유병률</a:t>
            </a:r>
            <a:r>
              <a:rPr dirty="0" sz="12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50">
                <a:solidFill>
                  <a:srgbClr val="465469"/>
                </a:solidFill>
                <a:latin typeface="Dotum"/>
                <a:cs typeface="Dotum"/>
              </a:rPr>
              <a:t>급증</a:t>
            </a:r>
            <a:r>
              <a:rPr dirty="0" sz="1250" spc="-150">
                <a:solidFill>
                  <a:srgbClr val="465469"/>
                </a:solidFill>
                <a:latin typeface="Microsoft Sans Serif"/>
                <a:cs typeface="Microsoft Sans Serif"/>
              </a:rPr>
              <a:t>(30</a:t>
            </a:r>
            <a:r>
              <a:rPr dirty="0" sz="1250" spc="-150">
                <a:solidFill>
                  <a:srgbClr val="465469"/>
                </a:solidFill>
                <a:latin typeface="Dotum"/>
                <a:cs typeface="Dotum"/>
              </a:rPr>
              <a:t>세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이상</a:t>
            </a:r>
            <a:r>
              <a:rPr dirty="0" sz="12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성인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0">
                <a:solidFill>
                  <a:srgbClr val="465469"/>
                </a:solidFill>
                <a:latin typeface="Microsoft Sans Serif"/>
                <a:cs typeface="Microsoft Sans Serif"/>
              </a:rPr>
              <a:t>7</a:t>
            </a:r>
            <a:r>
              <a:rPr dirty="0" sz="1250" spc="-160">
                <a:solidFill>
                  <a:srgbClr val="465469"/>
                </a:solidFill>
                <a:latin typeface="Dotum"/>
                <a:cs typeface="Dotum"/>
              </a:rPr>
              <a:t>명</a:t>
            </a:r>
            <a:r>
              <a:rPr dirty="0" sz="12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중</a:t>
            </a:r>
            <a:r>
              <a:rPr dirty="0" sz="12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40">
                <a:solidFill>
                  <a:srgbClr val="465469"/>
                </a:solidFill>
                <a:latin typeface="Microsoft Sans Serif"/>
                <a:cs typeface="Microsoft Sans Serif"/>
              </a:rPr>
              <a:t>1</a:t>
            </a:r>
            <a:r>
              <a:rPr dirty="0" sz="1250" spc="-140">
                <a:solidFill>
                  <a:srgbClr val="465469"/>
                </a:solidFill>
                <a:latin typeface="Dotum"/>
                <a:cs typeface="Dotum"/>
              </a:rPr>
              <a:t>명</a:t>
            </a:r>
            <a:r>
              <a:rPr dirty="0" sz="1250" spc="-140">
                <a:solidFill>
                  <a:srgbClr val="465469"/>
                </a:solidFill>
                <a:latin typeface="Microsoft Sans Serif"/>
                <a:cs typeface="Microsoft Sans Serif"/>
              </a:rPr>
              <a:t>)</a:t>
            </a:r>
            <a:r>
              <a:rPr dirty="0" sz="1250" spc="-140">
                <a:solidFill>
                  <a:srgbClr val="465469"/>
                </a:solidFill>
                <a:latin typeface="Dotum"/>
                <a:cs typeface="Dotum"/>
              </a:rPr>
              <a:t>에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대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한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효과적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00">
                <a:solidFill>
                  <a:srgbClr val="465469"/>
                </a:solidFill>
                <a:latin typeface="Dotum"/>
                <a:cs typeface="Dotum"/>
              </a:rPr>
              <a:t>대응책으로</a:t>
            </a:r>
            <a:r>
              <a:rPr dirty="0" sz="1250" spc="-20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250" spc="-15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식이관리의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근본적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혁신이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필요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함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257674" y="1666875"/>
            <a:ext cx="3676650" cy="2076450"/>
            <a:chOff x="4257674" y="1666875"/>
            <a:chExt cx="3676650" cy="2076450"/>
          </a:xfrm>
        </p:grpSpPr>
        <p:sp>
          <p:nvSpPr>
            <p:cNvPr id="16" name="object 16" descr=""/>
            <p:cNvSpPr/>
            <p:nvPr/>
          </p:nvSpPr>
          <p:spPr>
            <a:xfrm>
              <a:off x="4257674" y="1666875"/>
              <a:ext cx="3676650" cy="2076450"/>
            </a:xfrm>
            <a:custGeom>
              <a:avLst/>
              <a:gdLst/>
              <a:ahLst/>
              <a:cxnLst/>
              <a:rect l="l" t="t" r="r" b="b"/>
              <a:pathLst>
                <a:path w="3676650" h="2076450">
                  <a:moveTo>
                    <a:pt x="3569855" y="2076449"/>
                  </a:moveTo>
                  <a:lnTo>
                    <a:pt x="106794" y="2076449"/>
                  </a:lnTo>
                  <a:lnTo>
                    <a:pt x="99361" y="2075717"/>
                  </a:lnTo>
                  <a:lnTo>
                    <a:pt x="57037" y="2061355"/>
                  </a:lnTo>
                  <a:lnTo>
                    <a:pt x="23432" y="2031891"/>
                  </a:lnTo>
                  <a:lnTo>
                    <a:pt x="3659" y="1991808"/>
                  </a:lnTo>
                  <a:lnTo>
                    <a:pt x="0" y="1969654"/>
                  </a:lnTo>
                  <a:lnTo>
                    <a:pt x="0" y="1962149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3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69855" y="0"/>
                  </a:lnTo>
                  <a:lnTo>
                    <a:pt x="3613024" y="11572"/>
                  </a:lnTo>
                  <a:lnTo>
                    <a:pt x="3648478" y="38784"/>
                  </a:lnTo>
                  <a:lnTo>
                    <a:pt x="3670820" y="77492"/>
                  </a:lnTo>
                  <a:lnTo>
                    <a:pt x="3676649" y="106794"/>
                  </a:lnTo>
                  <a:lnTo>
                    <a:pt x="3676649" y="1969654"/>
                  </a:lnTo>
                  <a:lnTo>
                    <a:pt x="3665076" y="2012823"/>
                  </a:lnTo>
                  <a:lnTo>
                    <a:pt x="3637864" y="2048278"/>
                  </a:lnTo>
                  <a:lnTo>
                    <a:pt x="3599156" y="2070620"/>
                  </a:lnTo>
                  <a:lnTo>
                    <a:pt x="3577287" y="2075717"/>
                  </a:lnTo>
                  <a:lnTo>
                    <a:pt x="3569855" y="2076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10249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5" y="523342"/>
                  </a:lnTo>
                  <a:lnTo>
                    <a:pt x="93852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2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7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7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799" y="2076449"/>
              <a:ext cx="152399" cy="13334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404345" y="2565336"/>
            <a:ext cx="138366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성장하는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시장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가치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470300" y="2867564"/>
            <a:ext cx="3251835" cy="673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112500"/>
              </a:lnSpc>
              <a:spcBef>
                <a:spcPts val="13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시장은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연평균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70">
                <a:solidFill>
                  <a:srgbClr val="465469"/>
                </a:solidFill>
                <a:latin typeface="Microsoft Sans Serif"/>
                <a:cs typeface="Microsoft Sans Serif"/>
              </a:rPr>
              <a:t>21.1%</a:t>
            </a:r>
            <a:r>
              <a:rPr dirty="0" sz="1250" spc="-15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성장</a:t>
            </a:r>
            <a:r>
              <a:rPr dirty="0" sz="1250" spc="-165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250" spc="-10">
                <a:solidFill>
                  <a:srgbClr val="465469"/>
                </a:solidFill>
                <a:latin typeface="Microsoft Sans Serif"/>
                <a:cs typeface="Microsoft Sans Serif"/>
              </a:rPr>
              <a:t> 2033</a:t>
            </a:r>
            <a:r>
              <a:rPr dirty="0" sz="1250" spc="-10">
                <a:solidFill>
                  <a:srgbClr val="465469"/>
                </a:solidFill>
                <a:latin typeface="Dotum"/>
                <a:cs typeface="Dotum"/>
              </a:rPr>
              <a:t>년 </a:t>
            </a:r>
            <a:r>
              <a:rPr dirty="0" sz="1250" spc="-120">
                <a:solidFill>
                  <a:srgbClr val="465469"/>
                </a:solidFill>
                <a:latin typeface="Microsoft Sans Serif"/>
                <a:cs typeface="Microsoft Sans Serif"/>
              </a:rPr>
              <a:t>2,400</a:t>
            </a:r>
            <a:r>
              <a:rPr dirty="0" sz="1250" spc="-120">
                <a:solidFill>
                  <a:srgbClr val="465469"/>
                </a:solidFill>
                <a:latin typeface="Dotum"/>
                <a:cs typeface="Dotum"/>
              </a:rPr>
              <a:t>조원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규모로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확대될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전망으로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국가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경쟁력의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30">
                <a:solidFill>
                  <a:srgbClr val="465469"/>
                </a:solidFill>
                <a:latin typeface="Dotum"/>
                <a:cs typeface="Dotum"/>
              </a:rPr>
              <a:t>핵심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산업으로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부상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124824" y="1666875"/>
            <a:ext cx="3686175" cy="2076450"/>
            <a:chOff x="8124824" y="1666875"/>
            <a:chExt cx="3686175" cy="2076450"/>
          </a:xfrm>
        </p:grpSpPr>
        <p:sp>
          <p:nvSpPr>
            <p:cNvPr id="22" name="object 22" descr=""/>
            <p:cNvSpPr/>
            <p:nvPr/>
          </p:nvSpPr>
          <p:spPr>
            <a:xfrm>
              <a:off x="8124824" y="1666875"/>
              <a:ext cx="3686175" cy="2076450"/>
            </a:xfrm>
            <a:custGeom>
              <a:avLst/>
              <a:gdLst/>
              <a:ahLst/>
              <a:cxnLst/>
              <a:rect l="l" t="t" r="r" b="b"/>
              <a:pathLst>
                <a:path w="3686175" h="2076450">
                  <a:moveTo>
                    <a:pt x="3579380" y="2076449"/>
                  </a:moveTo>
                  <a:lnTo>
                    <a:pt x="106794" y="2076449"/>
                  </a:lnTo>
                  <a:lnTo>
                    <a:pt x="99361" y="2075717"/>
                  </a:lnTo>
                  <a:lnTo>
                    <a:pt x="57037" y="2061355"/>
                  </a:lnTo>
                  <a:lnTo>
                    <a:pt x="23432" y="2031891"/>
                  </a:lnTo>
                  <a:lnTo>
                    <a:pt x="3659" y="1991808"/>
                  </a:lnTo>
                  <a:lnTo>
                    <a:pt x="0" y="1969654"/>
                  </a:lnTo>
                  <a:lnTo>
                    <a:pt x="0" y="1962149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79380" y="0"/>
                  </a:lnTo>
                  <a:lnTo>
                    <a:pt x="3622547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969654"/>
                  </a:lnTo>
                  <a:lnTo>
                    <a:pt x="3674600" y="2012823"/>
                  </a:lnTo>
                  <a:lnTo>
                    <a:pt x="3647389" y="2048278"/>
                  </a:lnTo>
                  <a:lnTo>
                    <a:pt x="3608680" y="2070620"/>
                  </a:lnTo>
                  <a:lnTo>
                    <a:pt x="3586812" y="2075717"/>
                  </a:lnTo>
                  <a:lnTo>
                    <a:pt x="3579380" y="2076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686924" y="18573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4" y="544065"/>
                  </a:lnTo>
                  <a:lnTo>
                    <a:pt x="126994" y="523342"/>
                  </a:lnTo>
                  <a:lnTo>
                    <a:pt x="93851" y="497476"/>
                  </a:lnTo>
                  <a:lnTo>
                    <a:pt x="64861" y="467027"/>
                  </a:lnTo>
                  <a:lnTo>
                    <a:pt x="40652" y="432654"/>
                  </a:lnTo>
                  <a:lnTo>
                    <a:pt x="21749" y="395101"/>
                  </a:lnTo>
                  <a:lnTo>
                    <a:pt x="8562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89" y="230002"/>
                  </a:lnTo>
                  <a:lnTo>
                    <a:pt x="16702" y="189483"/>
                  </a:lnTo>
                  <a:lnTo>
                    <a:pt x="33739" y="151048"/>
                  </a:lnTo>
                  <a:lnTo>
                    <a:pt x="56232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6" y="33740"/>
                  </a:lnTo>
                  <a:lnTo>
                    <a:pt x="189482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5" y="5490"/>
                  </a:lnTo>
                  <a:lnTo>
                    <a:pt x="382014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5" y="189483"/>
                  </a:lnTo>
                  <a:lnTo>
                    <a:pt x="566007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7" y="341496"/>
                  </a:lnTo>
                  <a:lnTo>
                    <a:pt x="554795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69" y="515266"/>
                  </a:lnTo>
                  <a:lnTo>
                    <a:pt x="420451" y="537758"/>
                  </a:lnTo>
                  <a:lnTo>
                    <a:pt x="382014" y="554796"/>
                  </a:lnTo>
                  <a:lnTo>
                    <a:pt x="341495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7424" y="2066924"/>
              <a:ext cx="190499" cy="15239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9356774" y="2565336"/>
            <a:ext cx="122555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기술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성숙도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도달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331051" y="2867564"/>
            <a:ext cx="3277235" cy="673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 indent="-635">
              <a:lnSpc>
                <a:spcPct val="112500"/>
              </a:lnSpc>
              <a:spcBef>
                <a:spcPts val="130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딥러닝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기반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음식인식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기술이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80">
                <a:solidFill>
                  <a:srgbClr val="465469"/>
                </a:solidFill>
                <a:latin typeface="Microsoft Sans Serif"/>
                <a:cs typeface="Microsoft Sans Serif"/>
              </a:rPr>
              <a:t>95%</a:t>
            </a:r>
            <a:r>
              <a:rPr dirty="0" sz="1250" spc="-15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이상의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정확도에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도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달하여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실용화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단계로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진입</a:t>
            </a:r>
            <a:r>
              <a:rPr dirty="0" sz="1250" spc="-165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250" spc="-2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생활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밀착형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서비스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제공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60">
                <a:solidFill>
                  <a:srgbClr val="465469"/>
                </a:solidFill>
                <a:latin typeface="Dotum"/>
                <a:cs typeface="Dotum"/>
              </a:rPr>
              <a:t>가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능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80999" y="3981449"/>
            <a:ext cx="3686175" cy="1857375"/>
            <a:chOff x="380999" y="3981449"/>
            <a:chExt cx="3686175" cy="1857375"/>
          </a:xfrm>
        </p:grpSpPr>
        <p:sp>
          <p:nvSpPr>
            <p:cNvPr id="28" name="object 28" descr=""/>
            <p:cNvSpPr/>
            <p:nvPr/>
          </p:nvSpPr>
          <p:spPr>
            <a:xfrm>
              <a:off x="380999" y="3981449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79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8" y="1842280"/>
                  </a:lnTo>
                  <a:lnTo>
                    <a:pt x="23432" y="1812815"/>
                  </a:lnTo>
                  <a:lnTo>
                    <a:pt x="3660" y="1772734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2" y="63624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3579379" y="0"/>
                  </a:lnTo>
                  <a:lnTo>
                    <a:pt x="3622548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1" y="1793749"/>
                  </a:lnTo>
                  <a:lnTo>
                    <a:pt x="3647389" y="1829203"/>
                  </a:lnTo>
                  <a:lnTo>
                    <a:pt x="3608680" y="1851546"/>
                  </a:lnTo>
                  <a:lnTo>
                    <a:pt x="3586812" y="1856642"/>
                  </a:lnTo>
                  <a:lnTo>
                    <a:pt x="3579379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933574" y="41719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5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3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1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0"/>
                  </a:lnTo>
                  <a:lnTo>
                    <a:pt x="566008" y="341496"/>
                  </a:lnTo>
                  <a:lnTo>
                    <a:pt x="554796" y="382015"/>
                  </a:lnTo>
                  <a:lnTo>
                    <a:pt x="537758" y="420450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5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599" y="4381499"/>
              <a:ext cx="173027" cy="15239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1609675" y="4879911"/>
            <a:ext cx="122555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의료비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절감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효과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0237" y="5191664"/>
            <a:ext cx="3184525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9240" marR="5080" indent="-257175">
              <a:lnSpc>
                <a:spcPct val="110000"/>
              </a:lnSpc>
              <a:spcBef>
                <a:spcPts val="95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활용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만성질환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관리비용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80">
                <a:solidFill>
                  <a:srgbClr val="465469"/>
                </a:solidFill>
                <a:latin typeface="Microsoft Sans Serif"/>
                <a:cs typeface="Microsoft Sans Serif"/>
              </a:rPr>
              <a:t>15%</a:t>
            </a:r>
            <a:r>
              <a:rPr dirty="0" sz="1250" spc="-2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130">
                <a:solidFill>
                  <a:srgbClr val="465469"/>
                </a:solidFill>
                <a:latin typeface="Dotum"/>
                <a:cs typeface="Dotum"/>
              </a:rPr>
              <a:t>절감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효과</a:t>
            </a:r>
            <a:r>
              <a:rPr dirty="0" sz="1250" spc="-165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250" spc="-2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국가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의료보험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재정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건전성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확보에</a:t>
            </a:r>
            <a:r>
              <a:rPr dirty="0" sz="1250" spc="-1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기여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257674" y="3981449"/>
            <a:ext cx="3676650" cy="1857375"/>
            <a:chOff x="4257674" y="3981449"/>
            <a:chExt cx="3676650" cy="1857375"/>
          </a:xfrm>
        </p:grpSpPr>
        <p:sp>
          <p:nvSpPr>
            <p:cNvPr id="34" name="object 34" descr=""/>
            <p:cNvSpPr/>
            <p:nvPr/>
          </p:nvSpPr>
          <p:spPr>
            <a:xfrm>
              <a:off x="4257674" y="3981449"/>
              <a:ext cx="3676650" cy="1857375"/>
            </a:xfrm>
            <a:custGeom>
              <a:avLst/>
              <a:gdLst/>
              <a:ahLst/>
              <a:cxnLst/>
              <a:rect l="l" t="t" r="r" b="b"/>
              <a:pathLst>
                <a:path w="3676650" h="1857375">
                  <a:moveTo>
                    <a:pt x="3569855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5"/>
                  </a:lnTo>
                  <a:lnTo>
                    <a:pt x="3659" y="1772734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4"/>
                  </a:lnTo>
                  <a:lnTo>
                    <a:pt x="38783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69855" y="0"/>
                  </a:lnTo>
                  <a:lnTo>
                    <a:pt x="3613024" y="11572"/>
                  </a:lnTo>
                  <a:lnTo>
                    <a:pt x="3648478" y="38784"/>
                  </a:lnTo>
                  <a:lnTo>
                    <a:pt x="3670820" y="77492"/>
                  </a:lnTo>
                  <a:lnTo>
                    <a:pt x="3676649" y="106794"/>
                  </a:lnTo>
                  <a:lnTo>
                    <a:pt x="3676649" y="1750579"/>
                  </a:lnTo>
                  <a:lnTo>
                    <a:pt x="3665076" y="1793749"/>
                  </a:lnTo>
                  <a:lnTo>
                    <a:pt x="3637864" y="1829203"/>
                  </a:lnTo>
                  <a:lnTo>
                    <a:pt x="3599156" y="1851546"/>
                  </a:lnTo>
                  <a:lnTo>
                    <a:pt x="3577287" y="1856642"/>
                  </a:lnTo>
                  <a:lnTo>
                    <a:pt x="3569855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810249" y="41719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1"/>
                  </a:lnTo>
                  <a:lnTo>
                    <a:pt x="93852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2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7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0"/>
                  </a:lnTo>
                  <a:lnTo>
                    <a:pt x="566008" y="341496"/>
                  </a:lnTo>
                  <a:lnTo>
                    <a:pt x="554796" y="382015"/>
                  </a:lnTo>
                  <a:lnTo>
                    <a:pt x="537758" y="420450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5"/>
                  </a:lnTo>
                  <a:lnTo>
                    <a:pt x="341497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9324" y="4381499"/>
              <a:ext cx="133349" cy="152399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5404345" y="4879911"/>
            <a:ext cx="138366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의료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패러다임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전환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477444" y="5191664"/>
            <a:ext cx="3237230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marR="5080" indent="-368935">
              <a:lnSpc>
                <a:spcPct val="110000"/>
              </a:lnSpc>
              <a:spcBef>
                <a:spcPts val="95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치료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중심에서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95">
                <a:solidFill>
                  <a:srgbClr val="465469"/>
                </a:solidFill>
                <a:latin typeface="Dotum"/>
                <a:cs typeface="Dotum"/>
              </a:rPr>
              <a:t>예방</a:t>
            </a:r>
            <a:r>
              <a:rPr dirty="0" sz="1250" spc="-195">
                <a:solidFill>
                  <a:srgbClr val="465469"/>
                </a:solidFill>
                <a:latin typeface="Microsoft Sans Serif"/>
                <a:cs typeface="Microsoft Sans Serif"/>
              </a:rPr>
              <a:t>·</a:t>
            </a:r>
            <a:r>
              <a:rPr dirty="0" sz="1250" spc="-195">
                <a:solidFill>
                  <a:srgbClr val="465469"/>
                </a:solidFill>
                <a:latin typeface="Dotum"/>
                <a:cs typeface="Dotum"/>
              </a:rPr>
              <a:t>관리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중심으로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의료서비스</a:t>
            </a:r>
            <a:r>
              <a:rPr dirty="0" sz="1250" spc="-9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65">
                <a:solidFill>
                  <a:srgbClr val="465469"/>
                </a:solidFill>
                <a:latin typeface="Dotum"/>
                <a:cs typeface="Dotum"/>
              </a:rPr>
              <a:t>전환</a:t>
            </a:r>
            <a:r>
              <a:rPr dirty="0" sz="1250" spc="-165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250" spc="-1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50">
                <a:solidFill>
                  <a:srgbClr val="465469"/>
                </a:solidFill>
                <a:latin typeface="Dotum"/>
                <a:cs typeface="Dotum"/>
              </a:rPr>
              <a:t>개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인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주도적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건강관리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문화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형성의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핵심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요소</a:t>
            </a:r>
            <a:endParaRPr sz="1250">
              <a:latin typeface="Dotum"/>
              <a:cs typeface="Dotum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8124824" y="3981449"/>
            <a:ext cx="3686175" cy="1857375"/>
            <a:chOff x="8124824" y="3981449"/>
            <a:chExt cx="3686175" cy="1857375"/>
          </a:xfrm>
        </p:grpSpPr>
        <p:sp>
          <p:nvSpPr>
            <p:cNvPr id="40" name="object 40" descr=""/>
            <p:cNvSpPr/>
            <p:nvPr/>
          </p:nvSpPr>
          <p:spPr>
            <a:xfrm>
              <a:off x="8124824" y="3981449"/>
              <a:ext cx="3686175" cy="1857375"/>
            </a:xfrm>
            <a:custGeom>
              <a:avLst/>
              <a:gdLst/>
              <a:ahLst/>
              <a:cxnLst/>
              <a:rect l="l" t="t" r="r" b="b"/>
              <a:pathLst>
                <a:path w="3686175" h="1857375">
                  <a:moveTo>
                    <a:pt x="3579380" y="1857374"/>
                  </a:moveTo>
                  <a:lnTo>
                    <a:pt x="106794" y="1857374"/>
                  </a:lnTo>
                  <a:lnTo>
                    <a:pt x="99361" y="1856642"/>
                  </a:lnTo>
                  <a:lnTo>
                    <a:pt x="57037" y="1842280"/>
                  </a:lnTo>
                  <a:lnTo>
                    <a:pt x="23432" y="1812815"/>
                  </a:lnTo>
                  <a:lnTo>
                    <a:pt x="3659" y="1772734"/>
                  </a:lnTo>
                  <a:lnTo>
                    <a:pt x="0" y="1750579"/>
                  </a:lnTo>
                  <a:lnTo>
                    <a:pt x="0" y="1743074"/>
                  </a:lnTo>
                  <a:lnTo>
                    <a:pt x="0" y="106794"/>
                  </a:lnTo>
                  <a:lnTo>
                    <a:pt x="11571" y="63624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79380" y="0"/>
                  </a:lnTo>
                  <a:lnTo>
                    <a:pt x="3622547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1750579"/>
                  </a:lnTo>
                  <a:lnTo>
                    <a:pt x="3674600" y="1793749"/>
                  </a:lnTo>
                  <a:lnTo>
                    <a:pt x="3647389" y="1829203"/>
                  </a:lnTo>
                  <a:lnTo>
                    <a:pt x="3608680" y="1851546"/>
                  </a:lnTo>
                  <a:lnTo>
                    <a:pt x="3586812" y="1856642"/>
                  </a:lnTo>
                  <a:lnTo>
                    <a:pt x="3579380" y="185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686924" y="41719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4" y="544064"/>
                  </a:lnTo>
                  <a:lnTo>
                    <a:pt x="126994" y="523341"/>
                  </a:lnTo>
                  <a:lnTo>
                    <a:pt x="93851" y="497476"/>
                  </a:lnTo>
                  <a:lnTo>
                    <a:pt x="64861" y="467027"/>
                  </a:lnTo>
                  <a:lnTo>
                    <a:pt x="40652" y="432654"/>
                  </a:lnTo>
                  <a:lnTo>
                    <a:pt x="21749" y="395101"/>
                  </a:lnTo>
                  <a:lnTo>
                    <a:pt x="8562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3" y="271728"/>
                  </a:lnTo>
                  <a:lnTo>
                    <a:pt x="5489" y="230002"/>
                  </a:lnTo>
                  <a:lnTo>
                    <a:pt x="16702" y="189483"/>
                  </a:lnTo>
                  <a:lnTo>
                    <a:pt x="33739" y="151048"/>
                  </a:lnTo>
                  <a:lnTo>
                    <a:pt x="56232" y="115528"/>
                  </a:lnTo>
                  <a:lnTo>
                    <a:pt x="83693" y="83693"/>
                  </a:lnTo>
                  <a:lnTo>
                    <a:pt x="115528" y="56233"/>
                  </a:lnTo>
                  <a:lnTo>
                    <a:pt x="151046" y="33740"/>
                  </a:lnTo>
                  <a:lnTo>
                    <a:pt x="189482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5" y="5490"/>
                  </a:lnTo>
                  <a:lnTo>
                    <a:pt x="382014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5" y="189483"/>
                  </a:lnTo>
                  <a:lnTo>
                    <a:pt x="566007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0"/>
                  </a:lnTo>
                  <a:lnTo>
                    <a:pt x="566007" y="341496"/>
                  </a:lnTo>
                  <a:lnTo>
                    <a:pt x="554795" y="382015"/>
                  </a:lnTo>
                  <a:lnTo>
                    <a:pt x="537758" y="420450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69" y="515266"/>
                  </a:lnTo>
                  <a:lnTo>
                    <a:pt x="420451" y="537758"/>
                  </a:lnTo>
                  <a:lnTo>
                    <a:pt x="382014" y="554795"/>
                  </a:lnTo>
                  <a:lnTo>
                    <a:pt x="341495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6474" y="4381499"/>
              <a:ext cx="152399" cy="152399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9199016" y="4879911"/>
            <a:ext cx="154114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통합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솔루션의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1D40AF"/>
                </a:solidFill>
                <a:latin typeface="Malgun Gothic"/>
                <a:cs typeface="Malgun Gothic"/>
              </a:rPr>
              <a:t>중요성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45189" y="5191664"/>
            <a:ext cx="3249295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0995" marR="5080" indent="-328930">
              <a:lnSpc>
                <a:spcPct val="110000"/>
              </a:lnSpc>
              <a:spcBef>
                <a:spcPts val="95"/>
              </a:spcBef>
            </a:pP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음식열량예측을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기반으로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종합적인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건강관리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155">
                <a:solidFill>
                  <a:srgbClr val="465469"/>
                </a:solidFill>
                <a:latin typeface="Dotum"/>
                <a:cs typeface="Dotum"/>
              </a:rPr>
              <a:t>에코시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스템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구축이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만성질환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관리의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25">
                <a:solidFill>
                  <a:srgbClr val="465469"/>
                </a:solidFill>
                <a:latin typeface="Dotum"/>
                <a:cs typeface="Dotum"/>
              </a:rPr>
              <a:t>효과를</a:t>
            </a:r>
            <a:r>
              <a:rPr dirty="0" sz="1250" spc="-10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250" spc="-25">
                <a:solidFill>
                  <a:srgbClr val="465469"/>
                </a:solidFill>
                <a:latin typeface="Dotum"/>
                <a:cs typeface="Dotum"/>
              </a:rPr>
              <a:t>극대화</a:t>
            </a:r>
            <a:endParaRPr sz="1250">
              <a:latin typeface="Dotum"/>
              <a:cs typeface="Dotum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136330" y="6306184"/>
            <a:ext cx="391922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325" b="1">
                <a:solidFill>
                  <a:srgbClr val="1D40AF"/>
                </a:solidFill>
                <a:latin typeface="Malgun Gothic"/>
                <a:cs typeface="Malgun Gothic"/>
              </a:rPr>
              <a:t>음식열량예측</a:t>
            </a:r>
            <a:r>
              <a:rPr dirty="0" sz="1700" spc="-17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1D40AF"/>
                </a:solidFill>
                <a:latin typeface="Malgun Gothic"/>
                <a:cs typeface="Malgun Gothic"/>
              </a:rPr>
              <a:t>기반</a:t>
            </a:r>
            <a:r>
              <a:rPr dirty="0" sz="1700" spc="-17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1D40AF"/>
                </a:solidFill>
                <a:latin typeface="Malgun Gothic"/>
                <a:cs typeface="Malgun Gothic"/>
              </a:rPr>
              <a:t>디지털헬스케어의</a:t>
            </a:r>
            <a:r>
              <a:rPr dirty="0" sz="1700" spc="-17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1D40AF"/>
                </a:solidFill>
                <a:latin typeface="Malgun Gothic"/>
                <a:cs typeface="Malgun Gothic"/>
              </a:rPr>
              <a:t>전략적</a:t>
            </a:r>
            <a:r>
              <a:rPr dirty="0" sz="1700" spc="-17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1D40AF"/>
                </a:solidFill>
                <a:latin typeface="Malgun Gothic"/>
                <a:cs typeface="Malgun Gothic"/>
              </a:rPr>
              <a:t>가치</a:t>
            </a:r>
            <a:endParaRPr sz="1700">
              <a:latin typeface="Malgun Gothic"/>
              <a:cs typeface="Malgun Gothic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800225" y="6791325"/>
            <a:ext cx="8543925" cy="1209675"/>
            <a:chOff x="1800225" y="6791325"/>
            <a:chExt cx="8543925" cy="1209675"/>
          </a:xfrm>
        </p:grpSpPr>
        <p:sp>
          <p:nvSpPr>
            <p:cNvPr id="47" name="object 47" descr=""/>
            <p:cNvSpPr/>
            <p:nvPr/>
          </p:nvSpPr>
          <p:spPr>
            <a:xfrm>
              <a:off x="1800225" y="6791325"/>
              <a:ext cx="381635" cy="304800"/>
            </a:xfrm>
            <a:custGeom>
              <a:avLst/>
              <a:gdLst/>
              <a:ahLst/>
              <a:cxnLst/>
              <a:rect l="l" t="t" r="r" b="b"/>
              <a:pathLst>
                <a:path w="381635" h="304800">
                  <a:moveTo>
                    <a:pt x="92040" y="95249"/>
                  </a:moveTo>
                  <a:lnTo>
                    <a:pt x="79409" y="95249"/>
                  </a:lnTo>
                  <a:lnTo>
                    <a:pt x="73334" y="94041"/>
                  </a:lnTo>
                  <a:lnTo>
                    <a:pt x="39308" y="60015"/>
                  </a:lnTo>
                  <a:lnTo>
                    <a:pt x="38099" y="53940"/>
                  </a:lnTo>
                  <a:lnTo>
                    <a:pt x="38099" y="41309"/>
                  </a:lnTo>
                  <a:lnTo>
                    <a:pt x="61664" y="6042"/>
                  </a:lnTo>
                  <a:lnTo>
                    <a:pt x="79409" y="0"/>
                  </a:lnTo>
                  <a:lnTo>
                    <a:pt x="92040" y="0"/>
                  </a:lnTo>
                  <a:lnTo>
                    <a:pt x="127307" y="23564"/>
                  </a:lnTo>
                  <a:lnTo>
                    <a:pt x="133349" y="41309"/>
                  </a:lnTo>
                  <a:lnTo>
                    <a:pt x="133349" y="53940"/>
                  </a:lnTo>
                  <a:lnTo>
                    <a:pt x="109785" y="89207"/>
                  </a:lnTo>
                  <a:lnTo>
                    <a:pt x="92040" y="95249"/>
                  </a:lnTo>
                  <a:close/>
                </a:path>
                <a:path w="381635" h="304800">
                  <a:moveTo>
                    <a:pt x="311115" y="95249"/>
                  </a:moveTo>
                  <a:lnTo>
                    <a:pt x="298484" y="95249"/>
                  </a:lnTo>
                  <a:lnTo>
                    <a:pt x="292409" y="94041"/>
                  </a:lnTo>
                  <a:lnTo>
                    <a:pt x="258383" y="60015"/>
                  </a:lnTo>
                  <a:lnTo>
                    <a:pt x="257174" y="53940"/>
                  </a:lnTo>
                  <a:lnTo>
                    <a:pt x="257174" y="41309"/>
                  </a:lnTo>
                  <a:lnTo>
                    <a:pt x="280739" y="6042"/>
                  </a:lnTo>
                  <a:lnTo>
                    <a:pt x="298484" y="0"/>
                  </a:lnTo>
                  <a:lnTo>
                    <a:pt x="311115" y="0"/>
                  </a:lnTo>
                  <a:lnTo>
                    <a:pt x="346382" y="23564"/>
                  </a:lnTo>
                  <a:lnTo>
                    <a:pt x="352424" y="41309"/>
                  </a:lnTo>
                  <a:lnTo>
                    <a:pt x="352424" y="53940"/>
                  </a:lnTo>
                  <a:lnTo>
                    <a:pt x="328859" y="89207"/>
                  </a:lnTo>
                  <a:lnTo>
                    <a:pt x="311115" y="95249"/>
                  </a:lnTo>
                  <a:close/>
                </a:path>
                <a:path w="381635" h="304800">
                  <a:moveTo>
                    <a:pt x="194252" y="190499"/>
                  </a:moveTo>
                  <a:lnTo>
                    <a:pt x="186747" y="190499"/>
                  </a:lnTo>
                  <a:lnTo>
                    <a:pt x="183030" y="190133"/>
                  </a:lnTo>
                  <a:lnTo>
                    <a:pt x="147435" y="171107"/>
                  </a:lnTo>
                  <a:lnTo>
                    <a:pt x="133349" y="137102"/>
                  </a:lnTo>
                  <a:lnTo>
                    <a:pt x="133426" y="128825"/>
                  </a:lnTo>
                  <a:lnTo>
                    <a:pt x="152742" y="90285"/>
                  </a:lnTo>
                  <a:lnTo>
                    <a:pt x="186747" y="76199"/>
                  </a:lnTo>
                  <a:lnTo>
                    <a:pt x="194252" y="76199"/>
                  </a:lnTo>
                  <a:lnTo>
                    <a:pt x="233564" y="95592"/>
                  </a:lnTo>
                  <a:lnTo>
                    <a:pt x="244623" y="114674"/>
                  </a:lnTo>
                  <a:lnTo>
                    <a:pt x="244735" y="114946"/>
                  </a:lnTo>
                  <a:lnTo>
                    <a:pt x="245819" y="118520"/>
                  </a:lnTo>
                  <a:lnTo>
                    <a:pt x="247283" y="125880"/>
                  </a:lnTo>
                  <a:lnTo>
                    <a:pt x="247573" y="128825"/>
                  </a:lnTo>
                  <a:lnTo>
                    <a:pt x="247649" y="137102"/>
                  </a:lnTo>
                  <a:lnTo>
                    <a:pt x="247283" y="140818"/>
                  </a:lnTo>
                  <a:lnTo>
                    <a:pt x="228257" y="176414"/>
                  </a:lnTo>
                  <a:lnTo>
                    <a:pt x="197968" y="190133"/>
                  </a:lnTo>
                  <a:lnTo>
                    <a:pt x="194252" y="190499"/>
                  </a:lnTo>
                  <a:close/>
                </a:path>
                <a:path w="381635" h="304800">
                  <a:moveTo>
                    <a:pt x="140136" y="190499"/>
                  </a:moveTo>
                  <a:lnTo>
                    <a:pt x="5714" y="190499"/>
                  </a:lnTo>
                  <a:lnTo>
                    <a:pt x="2800" y="187585"/>
                  </a:lnTo>
                  <a:lnTo>
                    <a:pt x="0" y="184713"/>
                  </a:lnTo>
                  <a:lnTo>
                    <a:pt x="0" y="177819"/>
                  </a:lnTo>
                  <a:lnTo>
                    <a:pt x="4994" y="153102"/>
                  </a:lnTo>
                  <a:lnTo>
                    <a:pt x="18610" y="132910"/>
                  </a:lnTo>
                  <a:lnTo>
                    <a:pt x="38802" y="119294"/>
                  </a:lnTo>
                  <a:lnTo>
                    <a:pt x="63519" y="114299"/>
                  </a:lnTo>
                  <a:lnTo>
                    <a:pt x="88939" y="114299"/>
                  </a:lnTo>
                  <a:lnTo>
                    <a:pt x="114716" y="124360"/>
                  </a:lnTo>
                  <a:lnTo>
                    <a:pt x="114359" y="128825"/>
                  </a:lnTo>
                  <a:lnTo>
                    <a:pt x="114359" y="133349"/>
                  </a:lnTo>
                  <a:lnTo>
                    <a:pt x="116168" y="149906"/>
                  </a:lnTo>
                  <a:lnTo>
                    <a:pt x="121332" y="165206"/>
                  </a:lnTo>
                  <a:lnTo>
                    <a:pt x="129404" y="178783"/>
                  </a:lnTo>
                  <a:lnTo>
                    <a:pt x="140136" y="190499"/>
                  </a:lnTo>
                  <a:close/>
                </a:path>
                <a:path w="381635" h="304800">
                  <a:moveTo>
                    <a:pt x="375285" y="190499"/>
                  </a:moveTo>
                  <a:lnTo>
                    <a:pt x="240863" y="190499"/>
                  </a:lnTo>
                  <a:lnTo>
                    <a:pt x="251620" y="178783"/>
                  </a:lnTo>
                  <a:lnTo>
                    <a:pt x="259690" y="165206"/>
                  </a:lnTo>
                  <a:lnTo>
                    <a:pt x="264839" y="149906"/>
                  </a:lnTo>
                  <a:lnTo>
                    <a:pt x="266640" y="133349"/>
                  </a:lnTo>
                  <a:lnTo>
                    <a:pt x="266640" y="128825"/>
                  </a:lnTo>
                  <a:lnTo>
                    <a:pt x="266213" y="124360"/>
                  </a:lnTo>
                  <a:lnTo>
                    <a:pt x="265509" y="120074"/>
                  </a:lnTo>
                  <a:lnTo>
                    <a:pt x="271742" y="117590"/>
                  </a:lnTo>
                  <a:lnTo>
                    <a:pt x="278271" y="115780"/>
                  </a:lnTo>
                  <a:lnTo>
                    <a:pt x="285056" y="114674"/>
                  </a:lnTo>
                  <a:lnTo>
                    <a:pt x="292060" y="114299"/>
                  </a:lnTo>
                  <a:lnTo>
                    <a:pt x="317480" y="114299"/>
                  </a:lnTo>
                  <a:lnTo>
                    <a:pt x="342197" y="119294"/>
                  </a:lnTo>
                  <a:lnTo>
                    <a:pt x="362389" y="132910"/>
                  </a:lnTo>
                  <a:lnTo>
                    <a:pt x="376005" y="153102"/>
                  </a:lnTo>
                  <a:lnTo>
                    <a:pt x="380999" y="177819"/>
                  </a:lnTo>
                  <a:lnTo>
                    <a:pt x="380999" y="184713"/>
                  </a:lnTo>
                  <a:lnTo>
                    <a:pt x="381132" y="184713"/>
                  </a:lnTo>
                  <a:lnTo>
                    <a:pt x="375285" y="190499"/>
                  </a:lnTo>
                  <a:close/>
                </a:path>
                <a:path w="381635" h="304800">
                  <a:moveTo>
                    <a:pt x="297715" y="304799"/>
                  </a:moveTo>
                  <a:lnTo>
                    <a:pt x="83343" y="304799"/>
                  </a:lnTo>
                  <a:lnTo>
                    <a:pt x="76199" y="297656"/>
                  </a:lnTo>
                  <a:lnTo>
                    <a:pt x="76199" y="288905"/>
                  </a:lnTo>
                  <a:lnTo>
                    <a:pt x="82437" y="258021"/>
                  </a:lnTo>
                  <a:lnTo>
                    <a:pt x="99446" y="232796"/>
                  </a:lnTo>
                  <a:lnTo>
                    <a:pt x="124671" y="215787"/>
                  </a:lnTo>
                  <a:lnTo>
                    <a:pt x="155555" y="209549"/>
                  </a:lnTo>
                  <a:lnTo>
                    <a:pt x="225444" y="209549"/>
                  </a:lnTo>
                  <a:lnTo>
                    <a:pt x="256328" y="215787"/>
                  </a:lnTo>
                  <a:lnTo>
                    <a:pt x="281553" y="232796"/>
                  </a:lnTo>
                  <a:lnTo>
                    <a:pt x="298562" y="258021"/>
                  </a:lnTo>
                  <a:lnTo>
                    <a:pt x="304799" y="288905"/>
                  </a:lnTo>
                  <a:lnTo>
                    <a:pt x="304799" y="297656"/>
                  </a:lnTo>
                  <a:lnTo>
                    <a:pt x="297715" y="304799"/>
                  </a:lnTo>
                  <a:close/>
                </a:path>
              </a:pathLst>
            </a:custGeom>
            <a:solidFill>
              <a:srgbClr val="1D40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352799" y="6924674"/>
              <a:ext cx="9525" cy="1076325"/>
            </a:xfrm>
            <a:custGeom>
              <a:avLst/>
              <a:gdLst/>
              <a:ahLst/>
              <a:cxnLst/>
              <a:rect l="l" t="t" r="r" b="b"/>
              <a:pathLst>
                <a:path w="9525" h="1076325">
                  <a:moveTo>
                    <a:pt x="9524" y="1076324"/>
                  </a:moveTo>
                  <a:lnTo>
                    <a:pt x="0" y="1076324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076324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619624" y="6791325"/>
              <a:ext cx="209550" cy="304800"/>
            </a:xfrm>
            <a:custGeom>
              <a:avLst/>
              <a:gdLst/>
              <a:ahLst/>
              <a:cxnLst/>
              <a:rect l="l" t="t" r="r" b="b"/>
              <a:pathLst>
                <a:path w="209550" h="304800">
                  <a:moveTo>
                    <a:pt x="152423" y="228540"/>
                  </a:moveTo>
                  <a:lnTo>
                    <a:pt x="57149" y="228540"/>
                  </a:lnTo>
                  <a:lnTo>
                    <a:pt x="51845" y="214804"/>
                  </a:lnTo>
                  <a:lnTo>
                    <a:pt x="44804" y="201833"/>
                  </a:lnTo>
                  <a:lnTo>
                    <a:pt x="36614" y="189386"/>
                  </a:lnTo>
                  <a:lnTo>
                    <a:pt x="27860" y="177224"/>
                  </a:lnTo>
                  <a:lnTo>
                    <a:pt x="21669" y="168771"/>
                  </a:lnTo>
                  <a:lnTo>
                    <a:pt x="18692" y="164484"/>
                  </a:lnTo>
                  <a:lnTo>
                    <a:pt x="10799" y="151145"/>
                  </a:lnTo>
                  <a:lnTo>
                    <a:pt x="4926" y="136616"/>
                  </a:lnTo>
                  <a:lnTo>
                    <a:pt x="1263" y="121094"/>
                  </a:lnTo>
                  <a:lnTo>
                    <a:pt x="0" y="104774"/>
                  </a:lnTo>
                  <a:lnTo>
                    <a:pt x="8233" y="63992"/>
                  </a:lnTo>
                  <a:lnTo>
                    <a:pt x="30688" y="30688"/>
                  </a:lnTo>
                  <a:lnTo>
                    <a:pt x="63992" y="8233"/>
                  </a:lnTo>
                  <a:lnTo>
                    <a:pt x="104774" y="0"/>
                  </a:lnTo>
                  <a:lnTo>
                    <a:pt x="145553" y="8233"/>
                  </a:lnTo>
                  <a:lnTo>
                    <a:pt x="178850" y="30688"/>
                  </a:lnTo>
                  <a:lnTo>
                    <a:pt x="183851" y="38099"/>
                  </a:lnTo>
                  <a:lnTo>
                    <a:pt x="104774" y="38099"/>
                  </a:lnTo>
                  <a:lnTo>
                    <a:pt x="78811" y="43335"/>
                  </a:lnTo>
                  <a:lnTo>
                    <a:pt x="57618" y="57618"/>
                  </a:lnTo>
                  <a:lnTo>
                    <a:pt x="43335" y="78810"/>
                  </a:lnTo>
                  <a:lnTo>
                    <a:pt x="38099" y="104774"/>
                  </a:lnTo>
                  <a:lnTo>
                    <a:pt x="38099" y="110013"/>
                  </a:lnTo>
                  <a:lnTo>
                    <a:pt x="42386" y="114299"/>
                  </a:lnTo>
                  <a:lnTo>
                    <a:pt x="208816" y="114299"/>
                  </a:lnTo>
                  <a:lnTo>
                    <a:pt x="208290" y="121094"/>
                  </a:lnTo>
                  <a:lnTo>
                    <a:pt x="190892" y="164484"/>
                  </a:lnTo>
                  <a:lnTo>
                    <a:pt x="181732" y="177224"/>
                  </a:lnTo>
                  <a:lnTo>
                    <a:pt x="173005" y="189386"/>
                  </a:lnTo>
                  <a:lnTo>
                    <a:pt x="164814" y="201833"/>
                  </a:lnTo>
                  <a:lnTo>
                    <a:pt x="157756" y="214804"/>
                  </a:lnTo>
                  <a:lnTo>
                    <a:pt x="152423" y="228540"/>
                  </a:lnTo>
                  <a:close/>
                </a:path>
                <a:path w="209550" h="304800">
                  <a:moveTo>
                    <a:pt x="208816" y="114299"/>
                  </a:moveTo>
                  <a:lnTo>
                    <a:pt x="52863" y="114299"/>
                  </a:lnTo>
                  <a:lnTo>
                    <a:pt x="57149" y="110013"/>
                  </a:lnTo>
                  <a:lnTo>
                    <a:pt x="57149" y="104774"/>
                  </a:lnTo>
                  <a:lnTo>
                    <a:pt x="60891" y="86232"/>
                  </a:lnTo>
                  <a:lnTo>
                    <a:pt x="71095" y="71095"/>
                  </a:lnTo>
                  <a:lnTo>
                    <a:pt x="86232" y="60891"/>
                  </a:lnTo>
                  <a:lnTo>
                    <a:pt x="104774" y="57149"/>
                  </a:lnTo>
                  <a:lnTo>
                    <a:pt x="110013" y="57149"/>
                  </a:lnTo>
                  <a:lnTo>
                    <a:pt x="114299" y="52863"/>
                  </a:lnTo>
                  <a:lnTo>
                    <a:pt x="114299" y="42386"/>
                  </a:lnTo>
                  <a:lnTo>
                    <a:pt x="110013" y="38099"/>
                  </a:lnTo>
                  <a:lnTo>
                    <a:pt x="183851" y="38099"/>
                  </a:lnTo>
                  <a:lnTo>
                    <a:pt x="201299" y="63992"/>
                  </a:lnTo>
                  <a:lnTo>
                    <a:pt x="209537" y="104774"/>
                  </a:lnTo>
                  <a:lnTo>
                    <a:pt x="208816" y="114299"/>
                  </a:lnTo>
                  <a:close/>
                </a:path>
                <a:path w="209550" h="304800">
                  <a:moveTo>
                    <a:pt x="104774" y="304799"/>
                  </a:moveTo>
                  <a:lnTo>
                    <a:pt x="86232" y="301058"/>
                  </a:lnTo>
                  <a:lnTo>
                    <a:pt x="71095" y="290854"/>
                  </a:lnTo>
                  <a:lnTo>
                    <a:pt x="60891" y="275717"/>
                  </a:lnTo>
                  <a:lnTo>
                    <a:pt x="57149" y="257174"/>
                  </a:lnTo>
                  <a:lnTo>
                    <a:pt x="57149" y="247649"/>
                  </a:lnTo>
                  <a:lnTo>
                    <a:pt x="152399" y="247649"/>
                  </a:lnTo>
                  <a:lnTo>
                    <a:pt x="152399" y="257174"/>
                  </a:lnTo>
                  <a:lnTo>
                    <a:pt x="148658" y="275717"/>
                  </a:lnTo>
                  <a:lnTo>
                    <a:pt x="138454" y="290854"/>
                  </a:lnTo>
                  <a:lnTo>
                    <a:pt x="123317" y="301058"/>
                  </a:lnTo>
                  <a:lnTo>
                    <a:pt x="104774" y="304799"/>
                  </a:lnTo>
                  <a:close/>
                </a:path>
              </a:pathLst>
            </a:custGeom>
            <a:solidFill>
              <a:srgbClr val="1D40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086474" y="6924674"/>
              <a:ext cx="9525" cy="1076325"/>
            </a:xfrm>
            <a:custGeom>
              <a:avLst/>
              <a:gdLst/>
              <a:ahLst/>
              <a:cxnLst/>
              <a:rect l="l" t="t" r="r" b="b"/>
              <a:pathLst>
                <a:path w="9525" h="1076325">
                  <a:moveTo>
                    <a:pt x="9524" y="1076324"/>
                  </a:moveTo>
                  <a:lnTo>
                    <a:pt x="0" y="1076324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076324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324724" y="6811845"/>
              <a:ext cx="285750" cy="264160"/>
            </a:xfrm>
            <a:custGeom>
              <a:avLst/>
              <a:gdLst/>
              <a:ahLst/>
              <a:cxnLst/>
              <a:rect l="l" t="t" r="r" b="b"/>
              <a:pathLst>
                <a:path w="285750" h="264159">
                  <a:moveTo>
                    <a:pt x="36223" y="112815"/>
                  </a:moveTo>
                  <a:lnTo>
                    <a:pt x="28753" y="111757"/>
                  </a:lnTo>
                  <a:lnTo>
                    <a:pt x="22276" y="107878"/>
                  </a:lnTo>
                  <a:lnTo>
                    <a:pt x="17926" y="102024"/>
                  </a:lnTo>
                  <a:lnTo>
                    <a:pt x="16087" y="94964"/>
                  </a:lnTo>
                  <a:lnTo>
                    <a:pt x="17144" y="87469"/>
                  </a:lnTo>
                  <a:lnTo>
                    <a:pt x="38442" y="48934"/>
                  </a:lnTo>
                  <a:lnTo>
                    <a:pt x="83034" y="12642"/>
                  </a:lnTo>
                  <a:lnTo>
                    <a:pt x="122497" y="0"/>
                  </a:lnTo>
                  <a:lnTo>
                    <a:pt x="162806" y="0"/>
                  </a:lnTo>
                  <a:lnTo>
                    <a:pt x="201977" y="12291"/>
                  </a:lnTo>
                  <a:lnTo>
                    <a:pt x="236087" y="36636"/>
                  </a:lnTo>
                  <a:lnTo>
                    <a:pt x="142517" y="36636"/>
                  </a:lnTo>
                  <a:lnTo>
                    <a:pt x="106882" y="43686"/>
                  </a:lnTo>
                  <a:lnTo>
                    <a:pt x="68253" y="72682"/>
                  </a:lnTo>
                  <a:lnTo>
                    <a:pt x="53042" y="100149"/>
                  </a:lnTo>
                  <a:lnTo>
                    <a:pt x="49255" y="106459"/>
                  </a:lnTo>
                  <a:lnTo>
                    <a:pt x="49155" y="106625"/>
                  </a:lnTo>
                  <a:lnTo>
                    <a:pt x="43286" y="110976"/>
                  </a:lnTo>
                  <a:lnTo>
                    <a:pt x="36223" y="112815"/>
                  </a:lnTo>
                  <a:close/>
                </a:path>
                <a:path w="285750" h="264159">
                  <a:moveTo>
                    <a:pt x="285749" y="36986"/>
                  </a:moveTo>
                  <a:lnTo>
                    <a:pt x="236577" y="36986"/>
                  </a:lnTo>
                  <a:lnTo>
                    <a:pt x="265449" y="8113"/>
                  </a:lnTo>
                  <a:lnTo>
                    <a:pt x="271581" y="6923"/>
                  </a:lnTo>
                  <a:lnTo>
                    <a:pt x="282297" y="11328"/>
                  </a:lnTo>
                  <a:lnTo>
                    <a:pt x="285749" y="16567"/>
                  </a:lnTo>
                  <a:lnTo>
                    <a:pt x="285749" y="36986"/>
                  </a:lnTo>
                  <a:close/>
                </a:path>
                <a:path w="285750" h="264159">
                  <a:moveTo>
                    <a:pt x="279394" y="112815"/>
                  </a:moveTo>
                  <a:lnTo>
                    <a:pt x="189466" y="112815"/>
                  </a:lnTo>
                  <a:lnTo>
                    <a:pt x="184249" y="109376"/>
                  </a:lnTo>
                  <a:lnTo>
                    <a:pt x="179843" y="98660"/>
                  </a:lnTo>
                  <a:lnTo>
                    <a:pt x="181034" y="92529"/>
                  </a:lnTo>
                  <a:lnTo>
                    <a:pt x="209669" y="63954"/>
                  </a:lnTo>
                  <a:lnTo>
                    <a:pt x="178197" y="43394"/>
                  </a:lnTo>
                  <a:lnTo>
                    <a:pt x="142517" y="36636"/>
                  </a:lnTo>
                  <a:lnTo>
                    <a:pt x="236087" y="36636"/>
                  </a:lnTo>
                  <a:lnTo>
                    <a:pt x="236577" y="36986"/>
                  </a:lnTo>
                  <a:lnTo>
                    <a:pt x="285749" y="36986"/>
                  </a:lnTo>
                  <a:lnTo>
                    <a:pt x="285749" y="106459"/>
                  </a:lnTo>
                  <a:lnTo>
                    <a:pt x="279394" y="112815"/>
                  </a:lnTo>
                  <a:close/>
                </a:path>
                <a:path w="285750" h="264159">
                  <a:moveTo>
                    <a:pt x="14168" y="256835"/>
                  </a:moveTo>
                  <a:lnTo>
                    <a:pt x="3452" y="252430"/>
                  </a:lnTo>
                  <a:lnTo>
                    <a:pt x="0" y="247191"/>
                  </a:lnTo>
                  <a:lnTo>
                    <a:pt x="106" y="157192"/>
                  </a:lnTo>
                  <a:lnTo>
                    <a:pt x="6369" y="150929"/>
                  </a:lnTo>
                  <a:lnTo>
                    <a:pt x="96262" y="150929"/>
                  </a:lnTo>
                  <a:lnTo>
                    <a:pt x="101500" y="154382"/>
                  </a:lnTo>
                  <a:lnTo>
                    <a:pt x="105906" y="165097"/>
                  </a:lnTo>
                  <a:lnTo>
                    <a:pt x="104715" y="171229"/>
                  </a:lnTo>
                  <a:lnTo>
                    <a:pt x="76140" y="199864"/>
                  </a:lnTo>
                  <a:lnTo>
                    <a:pt x="107612" y="220423"/>
                  </a:lnTo>
                  <a:lnTo>
                    <a:pt x="141130" y="226772"/>
                  </a:lnTo>
                  <a:lnTo>
                    <a:pt x="49172" y="226772"/>
                  </a:lnTo>
                  <a:lnTo>
                    <a:pt x="20300" y="255644"/>
                  </a:lnTo>
                  <a:lnTo>
                    <a:pt x="14168" y="256835"/>
                  </a:lnTo>
                  <a:close/>
                </a:path>
                <a:path w="285750" h="264159">
                  <a:moveTo>
                    <a:pt x="235784" y="227181"/>
                  </a:moveTo>
                  <a:lnTo>
                    <a:pt x="143291" y="227181"/>
                  </a:lnTo>
                  <a:lnTo>
                    <a:pt x="178926" y="220131"/>
                  </a:lnTo>
                  <a:lnTo>
                    <a:pt x="210264" y="199268"/>
                  </a:lnTo>
                  <a:lnTo>
                    <a:pt x="217556" y="191136"/>
                  </a:lnTo>
                  <a:lnTo>
                    <a:pt x="223725" y="182428"/>
                  </a:lnTo>
                  <a:lnTo>
                    <a:pt x="228790" y="173241"/>
                  </a:lnTo>
                  <a:lnTo>
                    <a:pt x="232767" y="163669"/>
                  </a:lnTo>
                  <a:lnTo>
                    <a:pt x="236654" y="157192"/>
                  </a:lnTo>
                  <a:lnTo>
                    <a:pt x="242522" y="152841"/>
                  </a:lnTo>
                  <a:lnTo>
                    <a:pt x="249867" y="150929"/>
                  </a:lnTo>
                  <a:lnTo>
                    <a:pt x="249066" y="150929"/>
                  </a:lnTo>
                  <a:lnTo>
                    <a:pt x="257055" y="152060"/>
                  </a:lnTo>
                  <a:lnTo>
                    <a:pt x="263532" y="155939"/>
                  </a:lnTo>
                  <a:lnTo>
                    <a:pt x="267883" y="161793"/>
                  </a:lnTo>
                  <a:lnTo>
                    <a:pt x="269722" y="168853"/>
                  </a:lnTo>
                  <a:lnTo>
                    <a:pt x="268664" y="176349"/>
                  </a:lnTo>
                  <a:lnTo>
                    <a:pt x="263074" y="189777"/>
                  </a:lnTo>
                  <a:lnTo>
                    <a:pt x="255954" y="202647"/>
                  </a:lnTo>
                  <a:lnTo>
                    <a:pt x="247316" y="214824"/>
                  </a:lnTo>
                  <a:lnTo>
                    <a:pt x="237172" y="226176"/>
                  </a:lnTo>
                  <a:lnTo>
                    <a:pt x="235784" y="227181"/>
                  </a:lnTo>
                  <a:close/>
                </a:path>
                <a:path w="285750" h="264159">
                  <a:moveTo>
                    <a:pt x="163615" y="263642"/>
                  </a:moveTo>
                  <a:lnTo>
                    <a:pt x="122573" y="263642"/>
                  </a:lnTo>
                  <a:lnTo>
                    <a:pt x="83772" y="251467"/>
                  </a:lnTo>
                  <a:lnTo>
                    <a:pt x="49172" y="226772"/>
                  </a:lnTo>
                  <a:lnTo>
                    <a:pt x="141130" y="226772"/>
                  </a:lnTo>
                  <a:lnTo>
                    <a:pt x="143291" y="227181"/>
                  </a:lnTo>
                  <a:lnTo>
                    <a:pt x="235784" y="227181"/>
                  </a:lnTo>
                  <a:lnTo>
                    <a:pt x="202715" y="251116"/>
                  </a:lnTo>
                  <a:lnTo>
                    <a:pt x="163615" y="263642"/>
                  </a:lnTo>
                  <a:close/>
                </a:path>
              </a:pathLst>
            </a:custGeom>
            <a:solidFill>
              <a:srgbClr val="1D40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829674" y="6924674"/>
              <a:ext cx="9525" cy="1076325"/>
            </a:xfrm>
            <a:custGeom>
              <a:avLst/>
              <a:gdLst/>
              <a:ahLst/>
              <a:cxnLst/>
              <a:rect l="l" t="t" r="r" b="b"/>
              <a:pathLst>
                <a:path w="9525" h="1076325">
                  <a:moveTo>
                    <a:pt x="9524" y="1076324"/>
                  </a:moveTo>
                  <a:lnTo>
                    <a:pt x="0" y="1076324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076324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058400" y="6791325"/>
              <a:ext cx="285750" cy="303530"/>
            </a:xfrm>
            <a:custGeom>
              <a:avLst/>
              <a:gdLst/>
              <a:ahLst/>
              <a:cxnLst/>
              <a:rect l="l" t="t" r="r" b="b"/>
              <a:pathLst>
                <a:path w="285750" h="303529">
                  <a:moveTo>
                    <a:pt x="142874" y="303133"/>
                  </a:moveTo>
                  <a:lnTo>
                    <a:pt x="82144" y="270592"/>
                  </a:lnTo>
                  <a:lnTo>
                    <a:pt x="48670" y="234800"/>
                  </a:lnTo>
                  <a:lnTo>
                    <a:pt x="25226" y="195180"/>
                  </a:lnTo>
                  <a:lnTo>
                    <a:pt x="10305" y="154732"/>
                  </a:lnTo>
                  <a:lnTo>
                    <a:pt x="2399" y="116454"/>
                  </a:lnTo>
                  <a:lnTo>
                    <a:pt x="0" y="83343"/>
                  </a:lnTo>
                  <a:lnTo>
                    <a:pt x="1695" y="72221"/>
                  </a:lnTo>
                  <a:lnTo>
                    <a:pt x="6466" y="62545"/>
                  </a:lnTo>
                  <a:lnTo>
                    <a:pt x="13704" y="54754"/>
                  </a:lnTo>
                  <a:lnTo>
                    <a:pt x="22800" y="49291"/>
                  </a:lnTo>
                  <a:lnTo>
                    <a:pt x="134957" y="1726"/>
                  </a:lnTo>
                  <a:lnTo>
                    <a:pt x="137398" y="595"/>
                  </a:lnTo>
                  <a:lnTo>
                    <a:pt x="140136" y="0"/>
                  </a:lnTo>
                  <a:lnTo>
                    <a:pt x="145613" y="0"/>
                  </a:lnTo>
                  <a:lnTo>
                    <a:pt x="148351" y="595"/>
                  </a:lnTo>
                  <a:lnTo>
                    <a:pt x="150852" y="1726"/>
                  </a:lnTo>
                  <a:lnTo>
                    <a:pt x="240501" y="39766"/>
                  </a:lnTo>
                  <a:lnTo>
                    <a:pt x="142874" y="39766"/>
                  </a:lnTo>
                  <a:lnTo>
                    <a:pt x="142874" y="264794"/>
                  </a:lnTo>
                  <a:lnTo>
                    <a:pt x="209027" y="264794"/>
                  </a:lnTo>
                  <a:lnTo>
                    <a:pt x="203605" y="270592"/>
                  </a:lnTo>
                  <a:lnTo>
                    <a:pt x="158591" y="299561"/>
                  </a:lnTo>
                  <a:lnTo>
                    <a:pt x="150883" y="302240"/>
                  </a:lnTo>
                  <a:lnTo>
                    <a:pt x="142874" y="303133"/>
                  </a:lnTo>
                  <a:close/>
                </a:path>
                <a:path w="285750" h="303529">
                  <a:moveTo>
                    <a:pt x="209027" y="264794"/>
                  </a:moveTo>
                  <a:lnTo>
                    <a:pt x="142874" y="264794"/>
                  </a:lnTo>
                  <a:lnTo>
                    <a:pt x="185266" y="235809"/>
                  </a:lnTo>
                  <a:lnTo>
                    <a:pt x="215091" y="199245"/>
                  </a:lnTo>
                  <a:lnTo>
                    <a:pt x="234197" y="159113"/>
                  </a:lnTo>
                  <a:lnTo>
                    <a:pt x="244434" y="119420"/>
                  </a:lnTo>
                  <a:lnTo>
                    <a:pt x="247649" y="84177"/>
                  </a:lnTo>
                  <a:lnTo>
                    <a:pt x="142874" y="39766"/>
                  </a:lnTo>
                  <a:lnTo>
                    <a:pt x="240501" y="39766"/>
                  </a:lnTo>
                  <a:lnTo>
                    <a:pt x="279283" y="62545"/>
                  </a:lnTo>
                  <a:lnTo>
                    <a:pt x="285749" y="83343"/>
                  </a:lnTo>
                  <a:lnTo>
                    <a:pt x="283350" y="116454"/>
                  </a:lnTo>
                  <a:lnTo>
                    <a:pt x="275444" y="154732"/>
                  </a:lnTo>
                  <a:lnTo>
                    <a:pt x="260523" y="195180"/>
                  </a:lnTo>
                  <a:lnTo>
                    <a:pt x="237079" y="234800"/>
                  </a:lnTo>
                  <a:lnTo>
                    <a:pt x="209027" y="264794"/>
                  </a:lnTo>
                  <a:close/>
                </a:path>
              </a:pathLst>
            </a:custGeom>
            <a:solidFill>
              <a:srgbClr val="1D40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603722" y="7235063"/>
            <a:ext cx="7696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접근성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95" b="1">
                <a:solidFill>
                  <a:srgbClr val="1D40AF"/>
                </a:solidFill>
                <a:latin typeface="Malgun Gothic"/>
                <a:cs typeface="Malgun Gothic"/>
              </a:rPr>
              <a:t>혁신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54062" y="7513611"/>
            <a:ext cx="2468880" cy="62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90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스마트폰만으로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전문적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영양분석이</a:t>
            </a:r>
            <a:r>
              <a:rPr dirty="0" sz="1150" spc="-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00">
                <a:solidFill>
                  <a:srgbClr val="465469"/>
                </a:solidFill>
                <a:latin typeface="Dotum"/>
                <a:cs typeface="Dotum"/>
              </a:rPr>
              <a:t>가능해져</a:t>
            </a:r>
            <a:r>
              <a:rPr dirty="0" sz="1150" spc="5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영양관리의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민주화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40">
                <a:solidFill>
                  <a:srgbClr val="465469"/>
                </a:solidFill>
                <a:latin typeface="Dotum"/>
                <a:cs typeface="Dotum"/>
              </a:rPr>
              <a:t>실현</a:t>
            </a:r>
            <a:r>
              <a:rPr dirty="0" sz="1150" spc="-14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dirty="0" sz="1150" spc="5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모든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계층의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건강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격차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해소</a:t>
            </a:r>
            <a:endParaRPr sz="1150">
              <a:latin typeface="Dotum"/>
              <a:cs typeface="Dotum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201963" y="7235063"/>
            <a:ext cx="10496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정확한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80" b="1">
                <a:solidFill>
                  <a:srgbClr val="1D40AF"/>
                </a:solidFill>
                <a:latin typeface="Malgun Gothic"/>
                <a:cs typeface="Malgun Gothic"/>
              </a:rPr>
              <a:t>의사결정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497857" y="7513611"/>
            <a:ext cx="2458085" cy="62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0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실시간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정밀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칼로리</a:t>
            </a:r>
            <a:r>
              <a:rPr dirty="0" sz="1150" spc="-170">
                <a:solidFill>
                  <a:srgbClr val="465469"/>
                </a:solidFill>
                <a:latin typeface="Microsoft Sans Serif"/>
                <a:cs typeface="Microsoft Sans Serif"/>
              </a:rPr>
              <a:t>·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영양소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분석으로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식이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29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150" spc="5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건강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관련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의사결정을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과학적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근거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25">
                <a:solidFill>
                  <a:srgbClr val="465469"/>
                </a:solidFill>
                <a:latin typeface="Dotum"/>
                <a:cs typeface="Dotum"/>
              </a:rPr>
              <a:t>기반으로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전환</a:t>
            </a:r>
            <a:endParaRPr sz="1150">
              <a:latin typeface="Dotum"/>
              <a:cs typeface="Dotum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800205" y="7235063"/>
            <a:ext cx="133032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지속가능한</a:t>
            </a:r>
            <a:r>
              <a:rPr dirty="0" sz="1350" spc="-12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80" b="1">
                <a:solidFill>
                  <a:srgbClr val="1D40AF"/>
                </a:solidFill>
                <a:latin typeface="Malgun Gothic"/>
                <a:cs typeface="Malgun Gothic"/>
              </a:rPr>
              <a:t>행동변화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36294" y="7513611"/>
            <a:ext cx="2458085" cy="62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0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즉각적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피드백과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개인화된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권장사항을</a:t>
            </a:r>
            <a:r>
              <a:rPr dirty="0" sz="1150" spc="-7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통해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장기적인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건강한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식습관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형성과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생활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방식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20">
                <a:solidFill>
                  <a:srgbClr val="465469"/>
                </a:solidFill>
                <a:latin typeface="Dotum"/>
                <a:cs typeface="Dotum"/>
              </a:rPr>
              <a:t>변</a:t>
            </a:r>
            <a:r>
              <a:rPr dirty="0" sz="1150" spc="5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화</a:t>
            </a:r>
            <a:r>
              <a:rPr dirty="0" sz="11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유도</a:t>
            </a:r>
            <a:endParaRPr sz="1150">
              <a:latin typeface="Dotum"/>
              <a:cs typeface="Dotum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657407" y="7235063"/>
            <a:ext cx="10922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사회</a:t>
            </a:r>
            <a:r>
              <a:rPr dirty="0" sz="1350" spc="-13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1D40AF"/>
                </a:solidFill>
                <a:latin typeface="Malgun Gothic"/>
                <a:cs typeface="Malgun Gothic"/>
              </a:rPr>
              <a:t>안전망</a:t>
            </a:r>
            <a:r>
              <a:rPr dirty="0" sz="1350" spc="-13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1D40AF"/>
                </a:solidFill>
                <a:latin typeface="Malgun Gothic"/>
                <a:cs typeface="Malgun Gothic"/>
              </a:rPr>
              <a:t>강화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974732" y="7513611"/>
            <a:ext cx="2458085" cy="62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0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고령화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사회의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건강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관리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비용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감소와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00">
                <a:solidFill>
                  <a:srgbClr val="465469"/>
                </a:solidFill>
                <a:latin typeface="Dotum"/>
                <a:cs typeface="Dotum"/>
              </a:rPr>
              <a:t>만성질</a:t>
            </a:r>
            <a:r>
              <a:rPr dirty="0" sz="1150" spc="5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환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부담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경감으로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국가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의료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시스템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00">
                <a:solidFill>
                  <a:srgbClr val="465469"/>
                </a:solidFill>
                <a:latin typeface="Dotum"/>
                <a:cs typeface="Dotum"/>
              </a:rPr>
              <a:t>지속가능</a:t>
            </a:r>
            <a:r>
              <a:rPr dirty="0" sz="1150" spc="50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성</a:t>
            </a:r>
            <a:r>
              <a:rPr dirty="0" sz="1150" spc="-9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65469"/>
                </a:solidFill>
                <a:latin typeface="Dotum"/>
                <a:cs typeface="Dotum"/>
              </a:rPr>
              <a:t>확보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4"/>
              <a:t>20.</a:t>
            </a:r>
            <a:r>
              <a:rPr dirty="0" spc="-60"/>
              <a:t> </a:t>
            </a:r>
            <a:r>
              <a:rPr dirty="0" spc="-415"/>
              <a:t>Q&amp;A/</a:t>
            </a:r>
            <a:r>
              <a:rPr dirty="0" sz="3200" spc="-415">
                <a:latin typeface="Malgun Gothic"/>
                <a:cs typeface="Malgun Gothic"/>
              </a:rPr>
              <a:t>참고문헌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81175"/>
            <a:ext cx="228599" cy="2285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2666999"/>
            <a:ext cx="200025" cy="228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68299" y="1062482"/>
            <a:ext cx="10730865" cy="2481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음식열량예측을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통한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70">
                <a:solidFill>
                  <a:srgbClr val="465469"/>
                </a:solidFill>
                <a:latin typeface="Dotum"/>
                <a:cs typeface="Dotum"/>
              </a:rPr>
              <a:t>디지털헬스케어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165" b="1">
                <a:solidFill>
                  <a:srgbClr val="2562EB"/>
                </a:solidFill>
                <a:latin typeface="Noto Sans JP"/>
                <a:cs typeface="Noto Sans JP"/>
              </a:rPr>
              <a:t>Q&amp;A</a:t>
            </a:r>
            <a:r>
              <a:rPr dirty="0" sz="1850" spc="55" b="1">
                <a:solidFill>
                  <a:srgbClr val="2562EB"/>
                </a:solidFill>
                <a:latin typeface="Noto Sans JP"/>
                <a:cs typeface="Noto Sans JP"/>
              </a:rPr>
              <a:t> </a:t>
            </a:r>
            <a:r>
              <a:rPr dirty="0" sz="1850" spc="-370" b="1">
                <a:solidFill>
                  <a:srgbClr val="2562EB"/>
                </a:solidFill>
                <a:latin typeface="Malgun Gothic"/>
                <a:cs typeface="Malgun Gothic"/>
              </a:rPr>
              <a:t>세션</a:t>
            </a:r>
            <a:endParaRPr sz="1850">
              <a:latin typeface="Malgun Gothic"/>
              <a:cs typeface="Malgun Gothic"/>
            </a:endParaRPr>
          </a:p>
          <a:p>
            <a:pPr marL="974090">
              <a:lnSpc>
                <a:spcPct val="100000"/>
              </a:lnSpc>
              <a:spcBef>
                <a:spcPts val="88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내용에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질문을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환영합니다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음식열량예측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기술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디지털헬스케어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시장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전망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비만</a:t>
            </a:r>
            <a:r>
              <a:rPr dirty="0" sz="1400" spc="-250">
                <a:solidFill>
                  <a:srgbClr val="334054"/>
                </a:solidFill>
                <a:latin typeface="Noto Sans JP"/>
                <a:cs typeface="Noto Sans JP"/>
              </a:rPr>
              <a:t>/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전략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논의가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400" spc="-11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주요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55" b="1">
                <a:solidFill>
                  <a:srgbClr val="2562EB"/>
                </a:solidFill>
                <a:latin typeface="Malgun Gothic"/>
                <a:cs typeface="Malgun Gothic"/>
              </a:rPr>
              <a:t>참고문헌</a:t>
            </a:r>
            <a:endParaRPr sz="1850">
              <a:latin typeface="Malgun Gothic"/>
              <a:cs typeface="Malgun Gothic"/>
            </a:endParaRPr>
          </a:p>
          <a:p>
            <a:pPr marL="1067435" indent="-93345">
              <a:lnSpc>
                <a:spcPct val="100000"/>
              </a:lnSpc>
              <a:spcBef>
                <a:spcPts val="780"/>
              </a:spcBef>
              <a:buSzPct val="103703"/>
              <a:buFont typeface="Noto Sans JP"/>
              <a:buChar char="•"/>
              <a:tabLst>
                <a:tab pos="106743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대한당뇨병학회</a:t>
            </a:r>
            <a:r>
              <a:rPr dirty="0" sz="1350" spc="-10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(2024).</a:t>
            </a:r>
            <a:r>
              <a:rPr dirty="0" sz="14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130" b="1">
                <a:solidFill>
                  <a:srgbClr val="334054"/>
                </a:solidFill>
                <a:latin typeface="Arial"/>
                <a:cs typeface="Arial"/>
              </a:rPr>
              <a:t>DIABETES</a:t>
            </a:r>
            <a:r>
              <a:rPr dirty="0" sz="1350" spc="-30" b="1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dirty="0" sz="1350" spc="-185" b="1">
                <a:solidFill>
                  <a:srgbClr val="334054"/>
                </a:solidFill>
                <a:latin typeface="Arial"/>
                <a:cs typeface="Arial"/>
              </a:rPr>
              <a:t>FACT</a:t>
            </a:r>
            <a:r>
              <a:rPr dirty="0" sz="1350" spc="-30" b="1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dirty="0" sz="1350" spc="-135" b="1">
                <a:solidFill>
                  <a:srgbClr val="334054"/>
                </a:solidFill>
                <a:latin typeface="Arial"/>
                <a:cs typeface="Arial"/>
              </a:rPr>
              <a:t>SHEET</a:t>
            </a:r>
            <a:r>
              <a:rPr dirty="0" sz="1350" spc="-30" b="1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334054"/>
                </a:solidFill>
                <a:latin typeface="Arial"/>
                <a:cs typeface="Arial"/>
              </a:rPr>
              <a:t>IN</a:t>
            </a:r>
            <a:r>
              <a:rPr dirty="0" sz="1350" spc="-30" b="1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dirty="0" sz="1350" spc="-180" b="1">
                <a:solidFill>
                  <a:srgbClr val="334054"/>
                </a:solidFill>
                <a:latin typeface="Arial"/>
                <a:cs typeface="Arial"/>
              </a:rPr>
              <a:t>KOREA</a:t>
            </a:r>
            <a:r>
              <a:rPr dirty="0" sz="1350" spc="-30" b="1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dirty="0" sz="1350" spc="-35" b="1">
                <a:solidFill>
                  <a:srgbClr val="334054"/>
                </a:solidFill>
                <a:latin typeface="Arial"/>
                <a:cs typeface="Arial"/>
              </a:rPr>
              <a:t>2024</a:t>
            </a:r>
            <a:r>
              <a:rPr dirty="0" sz="1400" spc="-3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90">
                <a:solidFill>
                  <a:srgbClr val="334054"/>
                </a:solidFill>
                <a:latin typeface="Dotum"/>
                <a:cs typeface="Dotum"/>
              </a:rPr>
              <a:t>대한당뇨병학회</a:t>
            </a:r>
            <a:r>
              <a:rPr dirty="0" sz="1400" spc="-9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1067435" indent="-93345">
              <a:lnSpc>
                <a:spcPct val="100000"/>
              </a:lnSpc>
              <a:spcBef>
                <a:spcPts val="1019"/>
              </a:spcBef>
              <a:buSzPct val="103703"/>
              <a:buFont typeface="Noto Sans JP"/>
              <a:buChar char="•"/>
              <a:tabLst>
                <a:tab pos="106743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한국보건산업진흥원</a:t>
            </a:r>
            <a:r>
              <a:rPr dirty="0" sz="1350" spc="-9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(2024).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디지털헬스케어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효과에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대한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00" b="1">
                <a:solidFill>
                  <a:srgbClr val="334054"/>
                </a:solidFill>
                <a:latin typeface="Malgun Gothic"/>
                <a:cs typeface="Malgun Gothic"/>
              </a:rPr>
              <a:t>연구</a:t>
            </a:r>
            <a:r>
              <a:rPr dirty="0" sz="1400" spc="-20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114">
                <a:solidFill>
                  <a:srgbClr val="334054"/>
                </a:solidFill>
                <a:latin typeface="Dotum"/>
                <a:cs typeface="Dotum"/>
              </a:rPr>
              <a:t>한국보건산업진흥원</a:t>
            </a:r>
            <a:r>
              <a:rPr dirty="0" sz="1400" spc="-11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30324" y="3648276"/>
            <a:ext cx="56311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dirty="0" sz="1400" spc="-145">
                <a:solidFill>
                  <a:srgbClr val="334054"/>
                </a:solidFill>
                <a:latin typeface="Noto Sans JP"/>
                <a:cs typeface="Noto Sans JP"/>
              </a:rPr>
              <a:t>Nova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35">
                <a:solidFill>
                  <a:srgbClr val="334054"/>
                </a:solidFill>
                <a:latin typeface="Noto Sans JP"/>
                <a:cs typeface="Noto Sans JP"/>
              </a:rPr>
              <a:t>One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05">
                <a:solidFill>
                  <a:srgbClr val="334054"/>
                </a:solidFill>
                <a:latin typeface="Noto Sans JP"/>
                <a:cs typeface="Noto Sans JP"/>
              </a:rPr>
              <a:t>Advisor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(2024).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글로벌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디지털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헬스케어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시장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15" b="1">
                <a:solidFill>
                  <a:srgbClr val="334054"/>
                </a:solidFill>
                <a:latin typeface="Malgun Gothic"/>
                <a:cs typeface="Malgun Gothic"/>
              </a:rPr>
              <a:t>보고서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45">
                <a:solidFill>
                  <a:srgbClr val="334054"/>
                </a:solidFill>
                <a:latin typeface="Noto Sans JP"/>
                <a:cs typeface="Noto Sans JP"/>
              </a:rPr>
              <a:t>Nova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35">
                <a:solidFill>
                  <a:srgbClr val="334054"/>
                </a:solidFill>
                <a:latin typeface="Noto Sans JP"/>
                <a:cs typeface="Noto Sans JP"/>
              </a:rPr>
              <a:t>One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55">
                <a:solidFill>
                  <a:srgbClr val="334054"/>
                </a:solidFill>
                <a:latin typeface="Noto Sans JP"/>
                <a:cs typeface="Noto Sans JP"/>
              </a:rPr>
              <a:t>Advisor.</a:t>
            </a:r>
            <a:endParaRPr sz="1400">
              <a:latin typeface="Noto Sans JP"/>
              <a:cs typeface="Noto Sans JP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26138" y="3648276"/>
            <a:ext cx="34620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SzPct val="103703"/>
              <a:buFont typeface="Noto Sans JP"/>
              <a:buChar char="•"/>
              <a:tabLst>
                <a:tab pos="10604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삼일회계법인</a:t>
            </a:r>
            <a:r>
              <a:rPr dirty="0" sz="1350" spc="-9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(2022).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디지털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헬스케어의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00" b="1">
                <a:solidFill>
                  <a:srgbClr val="334054"/>
                </a:solidFill>
                <a:latin typeface="Malgun Gothic"/>
                <a:cs typeface="Malgun Gothic"/>
              </a:rPr>
              <a:t>개화</a:t>
            </a:r>
            <a:r>
              <a:rPr dirty="0" sz="1400" spc="-20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65">
                <a:solidFill>
                  <a:srgbClr val="334054"/>
                </a:solidFill>
                <a:latin typeface="Noto Sans JP"/>
                <a:cs typeface="Noto Sans JP"/>
              </a:rPr>
              <a:t>PwC.</a:t>
            </a:r>
            <a:endParaRPr sz="1400">
              <a:latin typeface="Noto Sans JP"/>
              <a:cs typeface="Noto Sans JP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30324" y="3991176"/>
            <a:ext cx="52793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SzPct val="103703"/>
              <a:buFont typeface="Noto Sans JP"/>
              <a:buChar char="•"/>
              <a:tabLst>
                <a:tab pos="10604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부경대학교</a:t>
            </a:r>
            <a:r>
              <a:rPr dirty="0" sz="13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(2023).</a:t>
            </a:r>
            <a:r>
              <a:rPr dirty="0" sz="14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스마트폰을</a:t>
            </a:r>
            <a:r>
              <a:rPr dirty="0" sz="1350" spc="-125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활용한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음식인식</a:t>
            </a:r>
            <a:r>
              <a:rPr dirty="0" sz="1350" spc="-125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및</a:t>
            </a:r>
            <a:r>
              <a:rPr dirty="0" sz="1350" spc="-125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칼로리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추정</a:t>
            </a:r>
            <a:r>
              <a:rPr dirty="0" sz="1350" spc="-125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00" b="1">
                <a:solidFill>
                  <a:srgbClr val="334054"/>
                </a:solidFill>
                <a:latin typeface="Malgun Gothic"/>
                <a:cs typeface="Malgun Gothic"/>
              </a:rPr>
              <a:t>기법</a:t>
            </a:r>
            <a:r>
              <a:rPr dirty="0" sz="1400" spc="-20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165">
                <a:solidFill>
                  <a:srgbClr val="334054"/>
                </a:solidFill>
                <a:latin typeface="Dotum"/>
                <a:cs typeface="Dotum"/>
              </a:rPr>
              <a:t>부경대학교</a:t>
            </a:r>
            <a:r>
              <a:rPr dirty="0" sz="1400" spc="-1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30324" y="4334076"/>
            <a:ext cx="58477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SzPct val="103703"/>
              <a:buFont typeface="Noto Sans JP"/>
              <a:buChar char="•"/>
              <a:tabLst>
                <a:tab pos="10604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한국보건사회연구원</a:t>
            </a:r>
            <a:r>
              <a:rPr dirty="0" sz="1350" spc="-9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(2023).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국내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25" b="1">
                <a:solidFill>
                  <a:srgbClr val="334054"/>
                </a:solidFill>
                <a:latin typeface="Malgun Gothic"/>
                <a:cs typeface="Malgun Gothic"/>
              </a:rPr>
              <a:t>비만</a:t>
            </a:r>
            <a:r>
              <a:rPr dirty="0" sz="1350" spc="-225" b="1">
                <a:solidFill>
                  <a:srgbClr val="334054"/>
                </a:solidFill>
                <a:latin typeface="Arial"/>
                <a:cs typeface="Arial"/>
              </a:rPr>
              <a:t>·</a:t>
            </a:r>
            <a:r>
              <a:rPr dirty="0" sz="1350" spc="-225" b="1">
                <a:solidFill>
                  <a:srgbClr val="334054"/>
                </a:solidFill>
                <a:latin typeface="Malgun Gothic"/>
                <a:cs typeface="Malgun Gothic"/>
              </a:rPr>
              <a:t>당뇨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유병률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통계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및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25" b="1">
                <a:solidFill>
                  <a:srgbClr val="334054"/>
                </a:solidFill>
                <a:latin typeface="Malgun Gothic"/>
                <a:cs typeface="Malgun Gothic"/>
              </a:rPr>
              <a:t>관리방안</a:t>
            </a:r>
            <a:r>
              <a:rPr dirty="0" sz="1400" spc="-22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00">
                <a:solidFill>
                  <a:srgbClr val="334054"/>
                </a:solidFill>
                <a:latin typeface="Dotum"/>
                <a:cs typeface="Dotum"/>
              </a:rPr>
              <a:t>한국보건사회연구원</a:t>
            </a:r>
            <a:r>
              <a:rPr dirty="0" sz="1400" spc="-20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42534" y="4334076"/>
            <a:ext cx="39465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KPMG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(2024).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155" b="1">
                <a:solidFill>
                  <a:srgbClr val="334054"/>
                </a:solidFill>
                <a:latin typeface="Arial"/>
                <a:cs typeface="Arial"/>
              </a:rPr>
              <a:t>AI</a:t>
            </a:r>
            <a:r>
              <a:rPr dirty="0" sz="1350" spc="-155" b="1">
                <a:solidFill>
                  <a:srgbClr val="334054"/>
                </a:solidFill>
                <a:latin typeface="Malgun Gothic"/>
                <a:cs typeface="Malgun Gothic"/>
              </a:rPr>
              <a:t>로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촉발된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헬스케어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산업의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15" b="1">
                <a:solidFill>
                  <a:srgbClr val="334054"/>
                </a:solidFill>
                <a:latin typeface="Malgun Gothic"/>
                <a:cs typeface="Malgun Gothic"/>
              </a:rPr>
              <a:t>대전환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75">
                <a:solidFill>
                  <a:srgbClr val="334054"/>
                </a:solidFill>
                <a:latin typeface="Noto Sans JP"/>
                <a:cs typeface="Noto Sans JP"/>
              </a:rPr>
              <a:t>KPMG.</a:t>
            </a:r>
            <a:endParaRPr sz="1400">
              <a:latin typeface="Noto Sans JP"/>
              <a:cs typeface="Noto Sans JP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267324"/>
            <a:ext cx="228600" cy="1714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30324" y="4676976"/>
            <a:ext cx="10016490" cy="1373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6045" indent="-93345">
              <a:lnSpc>
                <a:spcPct val="100000"/>
              </a:lnSpc>
              <a:spcBef>
                <a:spcPts val="95"/>
              </a:spcBef>
              <a:buSzPct val="103703"/>
              <a:buFont typeface="Noto Sans JP"/>
              <a:buChar char="•"/>
              <a:tabLst>
                <a:tab pos="106045" algn="l"/>
              </a:tabLst>
            </a:pPr>
            <a:r>
              <a:rPr dirty="0" sz="1350" spc="-260">
                <a:solidFill>
                  <a:srgbClr val="334054"/>
                </a:solidFill>
                <a:latin typeface="Dotum"/>
                <a:cs typeface="Dotum"/>
              </a:rPr>
              <a:t>과학기술정보통신부</a:t>
            </a:r>
            <a:r>
              <a:rPr dirty="0" sz="1350" spc="-9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95">
                <a:solidFill>
                  <a:srgbClr val="334054"/>
                </a:solidFill>
                <a:latin typeface="Noto Sans JP"/>
                <a:cs typeface="Noto Sans JP"/>
              </a:rPr>
              <a:t>(2022).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디지털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헬스케어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트렌드</a:t>
            </a:r>
            <a:r>
              <a:rPr dirty="0" sz="1350" spc="-120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334054"/>
                </a:solidFill>
                <a:latin typeface="Malgun Gothic"/>
                <a:cs typeface="Malgun Gothic"/>
              </a:rPr>
              <a:t>분석</a:t>
            </a:r>
            <a:r>
              <a:rPr dirty="0" sz="1350" spc="-114" b="1">
                <a:solidFill>
                  <a:srgbClr val="334054"/>
                </a:solidFill>
                <a:latin typeface="Malgun Gothic"/>
                <a:cs typeface="Malgun Gothic"/>
              </a:rPr>
              <a:t> </a:t>
            </a:r>
            <a:r>
              <a:rPr dirty="0" sz="1350" spc="-215" b="1">
                <a:solidFill>
                  <a:srgbClr val="334054"/>
                </a:solidFill>
                <a:latin typeface="Malgun Gothic"/>
                <a:cs typeface="Malgun Gothic"/>
              </a:rPr>
              <a:t>보고서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350" spc="-114">
                <a:solidFill>
                  <a:srgbClr val="334054"/>
                </a:solidFill>
                <a:latin typeface="Dotum"/>
                <a:cs typeface="Dotum"/>
              </a:rPr>
              <a:t>과학기술정보통신부</a:t>
            </a:r>
            <a:r>
              <a:rPr dirty="0" sz="1400" spc="-11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추가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70" b="1">
                <a:solidFill>
                  <a:srgbClr val="2562EB"/>
                </a:solidFill>
                <a:latin typeface="Malgun Gothic"/>
                <a:cs typeface="Malgun Gothic"/>
              </a:rPr>
              <a:t>문의</a:t>
            </a:r>
            <a:endParaRPr sz="1850">
              <a:latin typeface="Malgun Gothic"/>
              <a:cs typeface="Malgun Gothic"/>
            </a:endParaRPr>
          </a:p>
          <a:p>
            <a:pPr marL="12700" marR="508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음식열량예측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00" spc="-3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시스템과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디지털헬스케어에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자료가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필요하신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경우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발표자에게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문의해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주시기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바랍니다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협업과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도입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상담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85">
                <a:solidFill>
                  <a:srgbClr val="334054"/>
                </a:solidFill>
                <a:latin typeface="Dotum"/>
                <a:cs typeface="Dotum"/>
              </a:rPr>
              <a:t>가능합니다</a:t>
            </a:r>
            <a:r>
              <a:rPr dirty="0" sz="1400" spc="-8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743075"/>
            <a:ext cx="55721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1.</a:t>
            </a:r>
            <a:r>
              <a:rPr dirty="0" spc="-135"/>
              <a:t> </a:t>
            </a:r>
            <a:r>
              <a:rPr dirty="0" sz="3200" spc="-610">
                <a:latin typeface="Malgun Gothic"/>
                <a:cs typeface="Malgun Gothic"/>
              </a:rPr>
              <a:t>개요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및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배경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60"/>
              <a:t>디지털헬스케어의</a:t>
            </a:r>
            <a:r>
              <a:rPr dirty="0" spc="-165"/>
              <a:t> </a:t>
            </a:r>
            <a:r>
              <a:rPr dirty="0" spc="-360"/>
              <a:t>부상과</a:t>
            </a:r>
            <a:r>
              <a:rPr dirty="0" spc="-165"/>
              <a:t> </a:t>
            </a:r>
            <a:r>
              <a:rPr dirty="0" spc="-360"/>
              <a:t>음식열량예측의</a:t>
            </a:r>
            <a:r>
              <a:rPr dirty="0" spc="-165"/>
              <a:t> </a:t>
            </a:r>
            <a:r>
              <a:rPr dirty="0" spc="-385"/>
              <a:t>필요성</a:t>
            </a: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/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디지털헬스케어의</a:t>
            </a:r>
            <a:r>
              <a:rPr dirty="0" sz="1700" spc="-16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급성장</a:t>
            </a:r>
            <a:endParaRPr sz="1700">
              <a:latin typeface="Malgun Gothic"/>
              <a:cs typeface="Malgun Gothic"/>
            </a:endParaRPr>
          </a:p>
          <a:p>
            <a:pPr algn="just" marL="12700" marR="74295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</a:rPr>
              <a:t>현대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의료기술과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00" spc="-55">
                <a:solidFill>
                  <a:srgbClr val="334054"/>
                </a:solidFill>
                <a:latin typeface="Noto Sans JP"/>
                <a:cs typeface="Noto Sans JP"/>
              </a:rPr>
              <a:t>AI,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00">
                <a:solidFill>
                  <a:srgbClr val="334054"/>
                </a:solidFill>
                <a:latin typeface="Noto Sans JP"/>
                <a:cs typeface="Noto Sans JP"/>
              </a:rPr>
              <a:t>IoT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등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디지털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기술의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융합으로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발전하는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디지털헬스케어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산업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2025</a:t>
            </a:r>
            <a:r>
              <a:rPr dirty="0" sz="1450" spc="-120">
                <a:solidFill>
                  <a:srgbClr val="334054"/>
                </a:solidFill>
              </a:rPr>
              <a:t>년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전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세계적으로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연평균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00" spc="-80">
                <a:solidFill>
                  <a:srgbClr val="334054"/>
                </a:solidFill>
                <a:latin typeface="Noto Sans JP"/>
                <a:cs typeface="Noto Sans JP"/>
              </a:rPr>
              <a:t>21.1%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성장이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예상되는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핵심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미래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산업입니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165">
                <a:solidFill>
                  <a:srgbClr val="334054"/>
                </a:solidFill>
              </a:rPr>
              <a:t>다</a:t>
            </a:r>
            <a:r>
              <a:rPr dirty="0" sz="1400" spc="-1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현대인의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건강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관리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필요성</a:t>
            </a:r>
            <a:endParaRPr sz="1700">
              <a:latin typeface="Malgun Gothic"/>
              <a:cs typeface="Malgun Gothic"/>
            </a:endParaRPr>
          </a:p>
          <a:p>
            <a:pPr algn="just"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</a:rPr>
              <a:t>고령화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사회와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생활습관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변화로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10">
                <a:solidFill>
                  <a:srgbClr val="334054"/>
                </a:solidFill>
              </a:rPr>
              <a:t>비만</a:t>
            </a:r>
            <a:r>
              <a:rPr dirty="0" sz="1400" spc="-21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당뇨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등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만성질환이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급증하면서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일상에서의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효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율적이고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지속적인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관리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솔루션에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대한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요구가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증가하고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음식열량예측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기술의</a:t>
            </a:r>
            <a:r>
              <a:rPr dirty="0" sz="1700" spc="-17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중요성</a:t>
            </a:r>
            <a:endParaRPr sz="1700">
              <a:latin typeface="Malgun Gothic"/>
              <a:cs typeface="Malgun Gothic"/>
            </a:endParaRPr>
          </a:p>
          <a:p>
            <a:pPr algn="just"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</a:rPr>
              <a:t>섭취하는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음식의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정확한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열량과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영양소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정보는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건강관리의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첫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단계이나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수동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기록의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불편함과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부정확성이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한계로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지적되어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왔습니다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60">
                <a:solidFill>
                  <a:srgbClr val="334054"/>
                </a:solidFill>
                <a:latin typeface="Noto Sans JP"/>
                <a:cs typeface="Noto Sans JP"/>
              </a:rPr>
              <a:t>AI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기반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음식열량예측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기술은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이러</a:t>
            </a:r>
            <a:r>
              <a:rPr dirty="0" sz="1450" spc="-10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문제를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혁신적으로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90">
                <a:solidFill>
                  <a:srgbClr val="334054"/>
                </a:solidFill>
              </a:rPr>
              <a:t>해결하고</a:t>
            </a:r>
            <a:r>
              <a:rPr dirty="0" sz="1450" spc="-130">
                <a:solidFill>
                  <a:srgbClr val="334054"/>
                </a:solidFill>
              </a:rPr>
              <a:t> </a:t>
            </a:r>
            <a:r>
              <a:rPr dirty="0" sz="1450" spc="-240">
                <a:solidFill>
                  <a:srgbClr val="334054"/>
                </a:solidFill>
              </a:rPr>
              <a:t>있습니다</a:t>
            </a:r>
            <a:r>
              <a:rPr dirty="0" sz="1400" spc="-24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2.</a:t>
            </a:r>
            <a:r>
              <a:rPr dirty="0" spc="-125"/>
              <a:t> </a:t>
            </a:r>
            <a:r>
              <a:rPr dirty="0" sz="3200" spc="-610">
                <a:latin typeface="Malgun Gothic"/>
                <a:cs typeface="Malgun Gothic"/>
              </a:rPr>
              <a:t>디지털헬스케어의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필요성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885825" y="17811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03765" y="114299"/>
                </a:moveTo>
                <a:lnTo>
                  <a:pt x="96259" y="114299"/>
                </a:lnTo>
                <a:lnTo>
                  <a:pt x="92543" y="113933"/>
                </a:lnTo>
                <a:lnTo>
                  <a:pt x="56947" y="94907"/>
                </a:lnTo>
                <a:lnTo>
                  <a:pt x="42862" y="60902"/>
                </a:lnTo>
                <a:lnTo>
                  <a:pt x="42862" y="53397"/>
                </a:lnTo>
                <a:lnTo>
                  <a:pt x="62254" y="14085"/>
                </a:lnTo>
                <a:lnTo>
                  <a:pt x="96259" y="0"/>
                </a:lnTo>
                <a:lnTo>
                  <a:pt x="103765" y="0"/>
                </a:lnTo>
                <a:lnTo>
                  <a:pt x="143077" y="19392"/>
                </a:lnTo>
                <a:lnTo>
                  <a:pt x="157162" y="53397"/>
                </a:lnTo>
                <a:lnTo>
                  <a:pt x="157162" y="60902"/>
                </a:lnTo>
                <a:lnTo>
                  <a:pt x="137770" y="100214"/>
                </a:lnTo>
                <a:lnTo>
                  <a:pt x="103765" y="114299"/>
                </a:lnTo>
                <a:close/>
              </a:path>
              <a:path w="285750" h="228600">
                <a:moveTo>
                  <a:pt x="225677" y="228599"/>
                </a:moveTo>
                <a:lnTo>
                  <a:pt x="217234" y="228599"/>
                </a:lnTo>
                <a:lnTo>
                  <a:pt x="213053" y="228188"/>
                </a:lnTo>
                <a:lnTo>
                  <a:pt x="173008" y="206783"/>
                </a:lnTo>
                <a:lnTo>
                  <a:pt x="157162" y="168527"/>
                </a:lnTo>
                <a:lnTo>
                  <a:pt x="157265" y="159043"/>
                </a:lnTo>
                <a:lnTo>
                  <a:pt x="173008" y="121828"/>
                </a:lnTo>
                <a:lnTo>
                  <a:pt x="213053" y="100424"/>
                </a:lnTo>
                <a:lnTo>
                  <a:pt x="217234" y="100012"/>
                </a:lnTo>
                <a:lnTo>
                  <a:pt x="225677" y="100012"/>
                </a:lnTo>
                <a:lnTo>
                  <a:pt x="263933" y="115858"/>
                </a:lnTo>
                <a:lnTo>
                  <a:pt x="274915" y="128587"/>
                </a:lnTo>
                <a:lnTo>
                  <a:pt x="217527" y="128587"/>
                </a:lnTo>
                <a:lnTo>
                  <a:pt x="214312" y="131802"/>
                </a:lnTo>
                <a:lnTo>
                  <a:pt x="214312" y="168235"/>
                </a:lnTo>
                <a:lnTo>
                  <a:pt x="217527" y="171450"/>
                </a:lnTo>
                <a:lnTo>
                  <a:pt x="285462" y="171450"/>
                </a:lnTo>
                <a:lnTo>
                  <a:pt x="285338" y="172708"/>
                </a:lnTo>
                <a:lnTo>
                  <a:pt x="263933" y="212753"/>
                </a:lnTo>
                <a:lnTo>
                  <a:pt x="229858" y="228188"/>
                </a:lnTo>
                <a:lnTo>
                  <a:pt x="225677" y="228599"/>
                </a:lnTo>
                <a:close/>
              </a:path>
              <a:path w="285750" h="228600">
                <a:moveTo>
                  <a:pt x="285462" y="171450"/>
                </a:moveTo>
                <a:lnTo>
                  <a:pt x="246816" y="171450"/>
                </a:lnTo>
                <a:lnTo>
                  <a:pt x="250031" y="168235"/>
                </a:lnTo>
                <a:lnTo>
                  <a:pt x="250031" y="160377"/>
                </a:lnTo>
                <a:lnTo>
                  <a:pt x="246816" y="157162"/>
                </a:lnTo>
                <a:lnTo>
                  <a:pt x="228600" y="157162"/>
                </a:lnTo>
                <a:lnTo>
                  <a:pt x="228600" y="131802"/>
                </a:lnTo>
                <a:lnTo>
                  <a:pt x="225385" y="128587"/>
                </a:lnTo>
                <a:lnTo>
                  <a:pt x="274915" y="128587"/>
                </a:lnTo>
                <a:lnTo>
                  <a:pt x="285749" y="168527"/>
                </a:lnTo>
                <a:lnTo>
                  <a:pt x="285462" y="171450"/>
                </a:lnTo>
                <a:close/>
              </a:path>
              <a:path w="285750" h="228600">
                <a:moveTo>
                  <a:pt x="176272" y="228599"/>
                </a:moveTo>
                <a:lnTo>
                  <a:pt x="5938" y="228599"/>
                </a:lnTo>
                <a:lnTo>
                  <a:pt x="0" y="222661"/>
                </a:lnTo>
                <a:lnTo>
                  <a:pt x="0" y="215339"/>
                </a:lnTo>
                <a:lnTo>
                  <a:pt x="6254" y="184347"/>
                </a:lnTo>
                <a:lnTo>
                  <a:pt x="23312" y="159043"/>
                </a:lnTo>
                <a:lnTo>
                  <a:pt x="48615" y="141985"/>
                </a:lnTo>
                <a:lnTo>
                  <a:pt x="79608" y="135731"/>
                </a:lnTo>
                <a:lnTo>
                  <a:pt x="120416" y="135731"/>
                </a:lnTo>
                <a:lnTo>
                  <a:pt x="144267" y="147622"/>
                </a:lnTo>
                <a:lnTo>
                  <a:pt x="144214" y="147786"/>
                </a:lnTo>
                <a:lnTo>
                  <a:pt x="142875" y="155867"/>
                </a:lnTo>
                <a:lnTo>
                  <a:pt x="142875" y="164306"/>
                </a:lnTo>
                <a:lnTo>
                  <a:pt x="145249" y="183556"/>
                </a:lnTo>
                <a:lnTo>
                  <a:pt x="151988" y="201074"/>
                </a:lnTo>
                <a:lnTo>
                  <a:pt x="162521" y="216281"/>
                </a:lnTo>
                <a:lnTo>
                  <a:pt x="176272" y="22859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943169"/>
            <a:ext cx="228600" cy="1953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3819" y="4090987"/>
            <a:ext cx="229180" cy="2000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233987"/>
            <a:ext cx="228600" cy="2000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68299" y="1062482"/>
            <a:ext cx="10951845" cy="49688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45">
                <a:solidFill>
                  <a:srgbClr val="465469"/>
                </a:solidFill>
                <a:latin typeface="Dotum"/>
                <a:cs typeface="Dotum"/>
              </a:rPr>
              <a:t>고령화</a:t>
            </a:r>
            <a:r>
              <a:rPr dirty="0" sz="2000" spc="-345">
                <a:solidFill>
                  <a:srgbClr val="465469"/>
                </a:solidFill>
                <a:latin typeface="Copperplate Gothic Bold"/>
                <a:cs typeface="Copperplate Gothic Bold"/>
              </a:rPr>
              <a:t>·</a:t>
            </a:r>
            <a:r>
              <a:rPr dirty="0" sz="2000" spc="-345">
                <a:solidFill>
                  <a:srgbClr val="465469"/>
                </a:solidFill>
                <a:latin typeface="Dotum"/>
                <a:cs typeface="Dotum"/>
              </a:rPr>
              <a:t>만성질환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증가에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따른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의료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패러다임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변화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고령화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사회의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급속한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진전</a:t>
            </a:r>
            <a:endParaRPr sz="1850">
              <a:latin typeface="Malgun Gothic"/>
              <a:cs typeface="Malgun Gothic"/>
            </a:endParaRPr>
          </a:p>
          <a:p>
            <a:pPr marL="974090" marR="86360">
              <a:lnSpc>
                <a:spcPct val="116399"/>
              </a:lnSpc>
              <a:spcBef>
                <a:spcPts val="595"/>
              </a:spcBef>
            </a:pP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2025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한국은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초고령사회에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진입하며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65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비율은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0" b="1">
                <a:solidFill>
                  <a:srgbClr val="1D40AF"/>
                </a:solidFill>
                <a:latin typeface="Noto Sans JP"/>
                <a:cs typeface="Noto Sans JP"/>
              </a:rPr>
              <a:t>20%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넘어서고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고령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인구의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증가는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필요성을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더욱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부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 각시키며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예방적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중요성이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강조되고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만성질환의</a:t>
            </a:r>
            <a:r>
              <a:rPr dirty="0" sz="1850" spc="-19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증가와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관리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부담</a:t>
            </a:r>
            <a:endParaRPr sz="1850">
              <a:latin typeface="Malgun Gothic"/>
              <a:cs typeface="Malgun Gothic"/>
            </a:endParaRPr>
          </a:p>
          <a:p>
            <a:pPr marL="974090" marR="5080">
              <a:lnSpc>
                <a:spcPct val="120700"/>
              </a:lnSpc>
              <a:spcBef>
                <a:spcPts val="520"/>
              </a:spcBef>
            </a:pP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30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성인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90">
                <a:solidFill>
                  <a:srgbClr val="334054"/>
                </a:solidFill>
                <a:latin typeface="Noto Sans JP"/>
                <a:cs typeface="Noto Sans JP"/>
              </a:rPr>
              <a:t>7</a:t>
            </a:r>
            <a:r>
              <a:rPr dirty="0" sz="1450" spc="-190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1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14.8%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이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환자이며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비만율은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37.2%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에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이르는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꾸준히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증가하고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이러한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00">
                <a:solidFill>
                  <a:srgbClr val="334054"/>
                </a:solidFill>
                <a:latin typeface="Dotum"/>
                <a:cs typeface="Dotum"/>
              </a:rPr>
              <a:t>만성질환은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지속적인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모니터링과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생활습관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필수적이나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의료체계로는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효율적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한계가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의료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접근성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효율성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개선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필요</a:t>
            </a:r>
            <a:endParaRPr sz="1850">
              <a:latin typeface="Malgun Gothic"/>
              <a:cs typeface="Malgun Gothic"/>
            </a:endParaRPr>
          </a:p>
          <a:p>
            <a:pPr marL="974090" marR="2032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의료인력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현상이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심화되고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서비스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불균형이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지속되는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가운데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디지털헬스케어를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접근성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향상이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필요합니다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디지털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기술을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건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강관리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서비스로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병원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방문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예방적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가능해지며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효율성이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">
                <a:solidFill>
                  <a:srgbClr val="334054"/>
                </a:solidFill>
                <a:latin typeface="Dotum"/>
                <a:cs typeface="Dotum"/>
              </a:rPr>
              <a:t>증대됩니다</a:t>
            </a:r>
            <a:r>
              <a:rPr dirty="0" sz="1400" spc="-2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의료비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급등과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사회적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부담</a:t>
            </a:r>
            <a:endParaRPr sz="1850">
              <a:latin typeface="Malgun Gothic"/>
              <a:cs typeface="Malgun Gothic"/>
            </a:endParaRPr>
          </a:p>
          <a:p>
            <a:pPr marL="974090" marR="64135">
              <a:lnSpc>
                <a:spcPct val="116399"/>
              </a:lnSpc>
              <a:spcBef>
                <a:spcPts val="595"/>
              </a:spcBef>
            </a:pPr>
            <a:r>
              <a:rPr dirty="0" sz="1400" spc="-85">
                <a:solidFill>
                  <a:srgbClr val="334054"/>
                </a:solidFill>
                <a:latin typeface="Noto Sans JP"/>
                <a:cs typeface="Noto Sans JP"/>
              </a:rPr>
              <a:t>OECD</a:t>
            </a:r>
            <a:r>
              <a:rPr dirty="0" sz="1400" spc="3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국가들의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85">
                <a:solidFill>
                  <a:srgbClr val="334054"/>
                </a:solidFill>
                <a:latin typeface="Noto Sans JP"/>
                <a:cs typeface="Noto Sans JP"/>
              </a:rPr>
              <a:t>GDP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지출은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약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85" b="1">
                <a:solidFill>
                  <a:srgbClr val="1D40AF"/>
                </a:solidFill>
                <a:latin typeface="Noto Sans JP"/>
                <a:cs typeface="Noto Sans JP"/>
              </a:rPr>
              <a:t>10%</a:t>
            </a:r>
            <a:r>
              <a:rPr dirty="0" sz="1400" spc="3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수준으로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매년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추세에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한국보건산업진흥원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연구에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따르면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디지털헬스케어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시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의료비를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최대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85" b="1">
                <a:solidFill>
                  <a:srgbClr val="1D40AF"/>
                </a:solidFill>
                <a:latin typeface="Noto Sans JP"/>
                <a:cs typeface="Noto Sans JP"/>
              </a:rPr>
              <a:t>15%</a:t>
            </a:r>
            <a:r>
              <a:rPr dirty="0" sz="1400" spc="40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절감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가능한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것으로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나타났으며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예방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사회경제적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감소에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기여합니다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3.</a:t>
            </a:r>
            <a:r>
              <a:rPr dirty="0" spc="-125"/>
              <a:t> </a:t>
            </a:r>
            <a:r>
              <a:rPr dirty="0" sz="3200" spc="-610">
                <a:latin typeface="Malgun Gothic"/>
                <a:cs typeface="Malgun Gothic"/>
              </a:rPr>
              <a:t>비만과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440">
                <a:latin typeface="Malgun Gothic"/>
                <a:cs typeface="Malgun Gothic"/>
              </a:rPr>
              <a:t>당뇨</a:t>
            </a:r>
            <a:r>
              <a:rPr dirty="0" spc="-440"/>
              <a:t>:</a:t>
            </a:r>
            <a:r>
              <a:rPr dirty="0" spc="80"/>
              <a:t> </a:t>
            </a:r>
            <a:r>
              <a:rPr dirty="0" sz="3200" spc="-610">
                <a:latin typeface="Malgun Gothic"/>
                <a:cs typeface="Malgun Gothic"/>
              </a:rPr>
              <a:t>현대인의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0">
                <a:latin typeface="Malgun Gothic"/>
                <a:cs typeface="Malgun Gothic"/>
              </a:rPr>
              <a:t>주요질병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81175"/>
            <a:ext cx="228600" cy="228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943169"/>
            <a:ext cx="228600" cy="19531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893786" y="4086226"/>
            <a:ext cx="269875" cy="209550"/>
          </a:xfrm>
          <a:custGeom>
            <a:avLst/>
            <a:gdLst/>
            <a:ahLst/>
            <a:cxnLst/>
            <a:rect l="l" t="t" r="r" b="b"/>
            <a:pathLst>
              <a:path w="269875" h="209550">
                <a:moveTo>
                  <a:pt x="177336" y="40052"/>
                </a:moveTo>
                <a:lnTo>
                  <a:pt x="176829" y="40052"/>
                </a:lnTo>
                <a:lnTo>
                  <a:pt x="168310" y="38604"/>
                </a:lnTo>
                <a:lnTo>
                  <a:pt x="159112" y="25834"/>
                </a:lnTo>
                <a:lnTo>
                  <a:pt x="160586" y="16905"/>
                </a:lnTo>
                <a:lnTo>
                  <a:pt x="167015" y="12306"/>
                </a:lnTo>
                <a:lnTo>
                  <a:pt x="167729" y="11815"/>
                </a:lnTo>
                <a:lnTo>
                  <a:pt x="188418" y="2008"/>
                </a:lnTo>
                <a:lnTo>
                  <a:pt x="210575" y="0"/>
                </a:lnTo>
                <a:lnTo>
                  <a:pt x="232105" y="5618"/>
                </a:lnTo>
                <a:lnTo>
                  <a:pt x="250909" y="18690"/>
                </a:lnTo>
                <a:lnTo>
                  <a:pt x="257390" y="28446"/>
                </a:lnTo>
                <a:lnTo>
                  <a:pt x="208231" y="28446"/>
                </a:lnTo>
                <a:lnTo>
                  <a:pt x="195881" y="29567"/>
                </a:lnTo>
                <a:lnTo>
                  <a:pt x="184338" y="35032"/>
                </a:lnTo>
                <a:lnTo>
                  <a:pt x="183624" y="35523"/>
                </a:lnTo>
                <a:lnTo>
                  <a:pt x="177336" y="40052"/>
                </a:lnTo>
                <a:close/>
              </a:path>
              <a:path w="269875" h="209550">
                <a:moveTo>
                  <a:pt x="210402" y="150504"/>
                </a:moveTo>
                <a:lnTo>
                  <a:pt x="155138" y="150504"/>
                </a:lnTo>
                <a:lnTo>
                  <a:pt x="168679" y="147867"/>
                </a:lnTo>
                <a:lnTo>
                  <a:pt x="180588" y="139956"/>
                </a:lnTo>
                <a:lnTo>
                  <a:pt x="230702" y="89743"/>
                </a:lnTo>
                <a:lnTo>
                  <a:pt x="238595" y="77862"/>
                </a:lnTo>
                <a:lnTo>
                  <a:pt x="241232" y="64321"/>
                </a:lnTo>
                <a:lnTo>
                  <a:pt x="238595" y="50780"/>
                </a:lnTo>
                <a:lnTo>
                  <a:pt x="230684" y="38872"/>
                </a:lnTo>
                <a:lnTo>
                  <a:pt x="220221" y="31579"/>
                </a:lnTo>
                <a:lnTo>
                  <a:pt x="208231" y="28446"/>
                </a:lnTo>
                <a:lnTo>
                  <a:pt x="257390" y="28446"/>
                </a:lnTo>
                <a:lnTo>
                  <a:pt x="265099" y="40052"/>
                </a:lnTo>
                <a:lnTo>
                  <a:pt x="269825" y="64321"/>
                </a:lnTo>
                <a:lnTo>
                  <a:pt x="265099" y="88635"/>
                </a:lnTo>
                <a:lnTo>
                  <a:pt x="250909" y="109997"/>
                </a:lnTo>
                <a:lnTo>
                  <a:pt x="210402" y="150504"/>
                </a:lnTo>
                <a:close/>
              </a:path>
              <a:path w="269875" h="209550">
                <a:moveTo>
                  <a:pt x="59250" y="209546"/>
                </a:moveTo>
                <a:lnTo>
                  <a:pt x="18916" y="190855"/>
                </a:lnTo>
                <a:lnTo>
                  <a:pt x="0" y="145185"/>
                </a:lnTo>
                <a:lnTo>
                  <a:pt x="4726" y="120910"/>
                </a:lnTo>
                <a:lnTo>
                  <a:pt x="18916" y="99549"/>
                </a:lnTo>
                <a:lnTo>
                  <a:pt x="69056" y="49409"/>
                </a:lnTo>
                <a:lnTo>
                  <a:pt x="90418" y="35219"/>
                </a:lnTo>
                <a:lnTo>
                  <a:pt x="114709" y="30489"/>
                </a:lnTo>
                <a:lnTo>
                  <a:pt x="139001" y="35219"/>
                </a:lnTo>
                <a:lnTo>
                  <a:pt x="160362" y="49409"/>
                </a:lnTo>
                <a:lnTo>
                  <a:pt x="167059" y="59041"/>
                </a:lnTo>
                <a:lnTo>
                  <a:pt x="114687" y="59041"/>
                </a:lnTo>
                <a:lnTo>
                  <a:pt x="101146" y="61679"/>
                </a:lnTo>
                <a:lnTo>
                  <a:pt x="89237" y="69590"/>
                </a:lnTo>
                <a:lnTo>
                  <a:pt x="39142" y="119730"/>
                </a:lnTo>
                <a:lnTo>
                  <a:pt x="31231" y="131639"/>
                </a:lnTo>
                <a:lnTo>
                  <a:pt x="28594" y="145185"/>
                </a:lnTo>
                <a:lnTo>
                  <a:pt x="31231" y="158739"/>
                </a:lnTo>
                <a:lnTo>
                  <a:pt x="39142" y="170674"/>
                </a:lnTo>
                <a:lnTo>
                  <a:pt x="49604" y="177967"/>
                </a:lnTo>
                <a:lnTo>
                  <a:pt x="61594" y="181099"/>
                </a:lnTo>
                <a:lnTo>
                  <a:pt x="108832" y="181099"/>
                </a:lnTo>
                <a:lnTo>
                  <a:pt x="110713" y="183711"/>
                </a:lnTo>
                <a:lnTo>
                  <a:pt x="109240" y="192641"/>
                </a:lnTo>
                <a:lnTo>
                  <a:pt x="102810" y="197240"/>
                </a:lnTo>
                <a:lnTo>
                  <a:pt x="102096" y="197731"/>
                </a:lnTo>
                <a:lnTo>
                  <a:pt x="81408" y="207537"/>
                </a:lnTo>
                <a:lnTo>
                  <a:pt x="59250" y="209546"/>
                </a:lnTo>
                <a:close/>
              </a:path>
              <a:path w="269875" h="209550">
                <a:moveTo>
                  <a:pt x="153174" y="141161"/>
                </a:moveTo>
                <a:lnTo>
                  <a:pt x="140404" y="132053"/>
                </a:lnTo>
                <a:lnTo>
                  <a:pt x="138886" y="123123"/>
                </a:lnTo>
                <a:lnTo>
                  <a:pt x="143485" y="116694"/>
                </a:lnTo>
                <a:lnTo>
                  <a:pt x="143976" y="115979"/>
                </a:lnTo>
                <a:lnTo>
                  <a:pt x="149442" y="104436"/>
                </a:lnTo>
                <a:lnTo>
                  <a:pt x="150423" y="93611"/>
                </a:lnTo>
                <a:lnTo>
                  <a:pt x="150488" y="92896"/>
                </a:lnTo>
                <a:lnTo>
                  <a:pt x="150562" y="92081"/>
                </a:lnTo>
                <a:lnTo>
                  <a:pt x="147430" y="80078"/>
                </a:lnTo>
                <a:lnTo>
                  <a:pt x="140137" y="69590"/>
                </a:lnTo>
                <a:lnTo>
                  <a:pt x="128228" y="61679"/>
                </a:lnTo>
                <a:lnTo>
                  <a:pt x="114687" y="59041"/>
                </a:lnTo>
                <a:lnTo>
                  <a:pt x="167059" y="59041"/>
                </a:lnTo>
                <a:lnTo>
                  <a:pt x="173434" y="68213"/>
                </a:lnTo>
                <a:lnTo>
                  <a:pt x="179048" y="89743"/>
                </a:lnTo>
                <a:lnTo>
                  <a:pt x="177026" y="111900"/>
                </a:lnTo>
                <a:lnTo>
                  <a:pt x="167193" y="132589"/>
                </a:lnTo>
                <a:lnTo>
                  <a:pt x="166702" y="133303"/>
                </a:lnTo>
                <a:lnTo>
                  <a:pt x="162148" y="139688"/>
                </a:lnTo>
                <a:lnTo>
                  <a:pt x="153174" y="141161"/>
                </a:lnTo>
                <a:close/>
              </a:path>
              <a:path w="269875" h="209550">
                <a:moveTo>
                  <a:pt x="155116" y="179056"/>
                </a:moveTo>
                <a:lnTo>
                  <a:pt x="109463" y="160137"/>
                </a:lnTo>
                <a:lnTo>
                  <a:pt x="91065" y="120910"/>
                </a:lnTo>
                <a:lnTo>
                  <a:pt x="90785" y="119730"/>
                </a:lnTo>
                <a:lnTo>
                  <a:pt x="92799" y="97664"/>
                </a:lnTo>
                <a:lnTo>
                  <a:pt x="102632" y="77001"/>
                </a:lnTo>
                <a:lnTo>
                  <a:pt x="103123" y="76287"/>
                </a:lnTo>
                <a:lnTo>
                  <a:pt x="107677" y="69902"/>
                </a:lnTo>
                <a:lnTo>
                  <a:pt x="116651" y="68429"/>
                </a:lnTo>
                <a:lnTo>
                  <a:pt x="129421" y="77537"/>
                </a:lnTo>
                <a:lnTo>
                  <a:pt x="130939" y="86467"/>
                </a:lnTo>
                <a:lnTo>
                  <a:pt x="126340" y="92896"/>
                </a:lnTo>
                <a:lnTo>
                  <a:pt x="125849" y="93611"/>
                </a:lnTo>
                <a:lnTo>
                  <a:pt x="120384" y="105128"/>
                </a:lnTo>
                <a:lnTo>
                  <a:pt x="119399" y="115979"/>
                </a:lnTo>
                <a:lnTo>
                  <a:pt x="119334" y="116694"/>
                </a:lnTo>
                <a:lnTo>
                  <a:pt x="141597" y="147867"/>
                </a:lnTo>
                <a:lnTo>
                  <a:pt x="155138" y="150504"/>
                </a:lnTo>
                <a:lnTo>
                  <a:pt x="210402" y="150504"/>
                </a:lnTo>
                <a:lnTo>
                  <a:pt x="200769" y="160137"/>
                </a:lnTo>
                <a:lnTo>
                  <a:pt x="179408" y="174327"/>
                </a:lnTo>
                <a:lnTo>
                  <a:pt x="155116" y="179056"/>
                </a:lnTo>
                <a:close/>
              </a:path>
              <a:path w="269875" h="209550">
                <a:moveTo>
                  <a:pt x="108832" y="181099"/>
                </a:moveTo>
                <a:lnTo>
                  <a:pt x="61594" y="181099"/>
                </a:lnTo>
                <a:lnTo>
                  <a:pt x="73945" y="179979"/>
                </a:lnTo>
                <a:lnTo>
                  <a:pt x="85487" y="174513"/>
                </a:lnTo>
                <a:lnTo>
                  <a:pt x="86201" y="174022"/>
                </a:lnTo>
                <a:lnTo>
                  <a:pt x="92586" y="169424"/>
                </a:lnTo>
                <a:lnTo>
                  <a:pt x="101516" y="170942"/>
                </a:lnTo>
                <a:lnTo>
                  <a:pt x="108832" y="18109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219699"/>
            <a:ext cx="228600" cy="2286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68299" y="1062482"/>
            <a:ext cx="10923270" cy="49688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현대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사회의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심각한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건강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위협과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사회적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부담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증가하는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비만율과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심각성</a:t>
            </a:r>
            <a:endParaRPr sz="1850">
              <a:latin typeface="Malgun Gothic"/>
              <a:cs typeface="Malgun Gothic"/>
            </a:endParaRPr>
          </a:p>
          <a:p>
            <a:pPr marL="974090" marR="29845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한국의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70">
                <a:solidFill>
                  <a:srgbClr val="334054"/>
                </a:solidFill>
                <a:latin typeface="Dotum"/>
                <a:cs typeface="Dotum"/>
              </a:rPr>
              <a:t>비만율</a:t>
            </a:r>
            <a:r>
              <a:rPr dirty="0" sz="1400" spc="-170">
                <a:solidFill>
                  <a:srgbClr val="334054"/>
                </a:solidFill>
                <a:latin typeface="Noto Sans JP"/>
                <a:cs typeface="Noto Sans JP"/>
              </a:rPr>
              <a:t>(BMI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45">
                <a:solidFill>
                  <a:srgbClr val="334054"/>
                </a:solidFill>
                <a:latin typeface="Noto Sans JP"/>
                <a:cs typeface="Noto Sans JP"/>
              </a:rPr>
              <a:t>25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이상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05" b="1">
                <a:solidFill>
                  <a:srgbClr val="1D40AF"/>
                </a:solidFill>
                <a:latin typeface="Noto Sans JP"/>
                <a:cs typeface="Noto Sans JP"/>
              </a:rPr>
              <a:t>37.2%</a:t>
            </a:r>
            <a:r>
              <a:rPr dirty="0" sz="1450" spc="-105">
                <a:solidFill>
                  <a:srgbClr val="334054"/>
                </a:solidFill>
                <a:latin typeface="Dotum"/>
                <a:cs typeface="Dotum"/>
              </a:rPr>
              <a:t>로</a:t>
            </a:r>
            <a:r>
              <a:rPr dirty="0" sz="1400" spc="-10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성별로는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남성이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70" b="1">
                <a:solidFill>
                  <a:srgbClr val="1D40AF"/>
                </a:solidFill>
                <a:latin typeface="Noto Sans JP"/>
                <a:cs typeface="Noto Sans JP"/>
              </a:rPr>
              <a:t>45.6%</a:t>
            </a:r>
            <a:r>
              <a:rPr dirty="0" sz="1400" spc="-70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여성이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27.8%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나타납니다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단순한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체형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문제가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아닌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심혈관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질환</a:t>
            </a:r>
            <a:r>
              <a:rPr dirty="0" sz="1400" spc="-21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50" spc="-165">
                <a:solidFill>
                  <a:srgbClr val="334054"/>
                </a:solidFill>
                <a:latin typeface="Dotum"/>
                <a:cs typeface="Dotum"/>
              </a:rPr>
              <a:t> 병</a:t>
            </a:r>
            <a:r>
              <a:rPr dirty="0" sz="1400" spc="-16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여러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주요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위험인자로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작용하고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당뇨병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유병률과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위험성</a:t>
            </a:r>
            <a:endParaRPr sz="1850">
              <a:latin typeface="Malgun Gothic"/>
              <a:cs typeface="Malgun Gothic"/>
            </a:endParaRPr>
          </a:p>
          <a:p>
            <a:pPr marL="974090" marR="7620">
              <a:lnSpc>
                <a:spcPct val="120700"/>
              </a:lnSpc>
              <a:spcBef>
                <a:spcPts val="520"/>
              </a:spcBef>
            </a:pP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2022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년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30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세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성인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90">
                <a:solidFill>
                  <a:srgbClr val="334054"/>
                </a:solidFill>
                <a:latin typeface="Noto Sans JP"/>
                <a:cs typeface="Noto Sans JP"/>
              </a:rPr>
              <a:t>7</a:t>
            </a:r>
            <a:r>
              <a:rPr dirty="0" sz="1450" spc="-190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1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14.8%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이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당뇨병을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앓고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있으며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65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세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이상에서는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55">
                <a:solidFill>
                  <a:srgbClr val="334054"/>
                </a:solidFill>
                <a:latin typeface="Noto Sans JP"/>
                <a:cs typeface="Noto Sans JP"/>
              </a:rPr>
              <a:t>10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3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명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(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28.0%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)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에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달합니다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5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>
                <a:solidFill>
                  <a:srgbClr val="334054"/>
                </a:solidFill>
                <a:latin typeface="Noto Sans JP"/>
                <a:cs typeface="Noto Sans JP"/>
              </a:rPr>
              <a:t>20~30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젊은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층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에서도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급증하여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25">
                <a:solidFill>
                  <a:srgbClr val="334054"/>
                </a:solidFill>
                <a:latin typeface="Noto Sans JP"/>
                <a:cs typeface="Noto Sans JP"/>
              </a:rPr>
              <a:t>30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대에서만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약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55" b="1">
                <a:solidFill>
                  <a:srgbClr val="1D40AF"/>
                </a:solidFill>
                <a:latin typeface="Noto Sans JP"/>
                <a:cs typeface="Noto Sans JP"/>
              </a:rPr>
              <a:t>21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만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명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있는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것으로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나타났습니다</a:t>
            </a:r>
            <a:r>
              <a:rPr dirty="0" sz="1400" spc="-26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250" b="1">
                <a:solidFill>
                  <a:srgbClr val="2562EB"/>
                </a:solidFill>
                <a:latin typeface="Malgun Gothic"/>
                <a:cs typeface="Malgun Gothic"/>
              </a:rPr>
              <a:t>비만</a:t>
            </a:r>
            <a:r>
              <a:rPr dirty="0" sz="1850" spc="-250" b="1">
                <a:solidFill>
                  <a:srgbClr val="2562EB"/>
                </a:solidFill>
                <a:latin typeface="Trebuchet MS"/>
                <a:cs typeface="Trebuchet MS"/>
              </a:rPr>
              <a:t>-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당뇨의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밀접한</a:t>
            </a:r>
            <a:r>
              <a:rPr dirty="0" sz="185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55" b="1">
                <a:solidFill>
                  <a:srgbClr val="2562EB"/>
                </a:solidFill>
                <a:latin typeface="Malgun Gothic"/>
                <a:cs typeface="Malgun Gothic"/>
              </a:rPr>
              <a:t>상관관계</a:t>
            </a:r>
            <a:endParaRPr sz="1850">
              <a:latin typeface="Malgun Gothic"/>
              <a:cs typeface="Malgun Gothic"/>
            </a:endParaRPr>
          </a:p>
          <a:p>
            <a:pPr marL="974090" marR="9906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유병자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53.8%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동반하고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있으며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61.2%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는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복부비만을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보이고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젊은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환자의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20" b="1">
                <a:solidFill>
                  <a:srgbClr val="1D40AF"/>
                </a:solidFill>
                <a:latin typeface="Noto Sans JP"/>
                <a:cs typeface="Noto Sans JP"/>
              </a:rPr>
              <a:t>67.8%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가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비만으로</a:t>
            </a:r>
            <a:r>
              <a:rPr dirty="0" sz="1400" spc="-24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5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310">
                <a:solidFill>
                  <a:srgbClr val="334054"/>
                </a:solidFill>
                <a:latin typeface="Dotum"/>
                <a:cs typeface="Dotum"/>
              </a:rPr>
              <a:t>식습관과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생활패턴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변화로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인한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'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비만형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'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급증하는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5">
                <a:solidFill>
                  <a:srgbClr val="334054"/>
                </a:solidFill>
                <a:latin typeface="Dotum"/>
                <a:cs typeface="Dotum"/>
              </a:rPr>
              <a:t>추세입니다</a:t>
            </a:r>
            <a:r>
              <a:rPr dirty="0" sz="1400" spc="-45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  <a:p>
            <a:pPr marL="974090">
              <a:lnSpc>
                <a:spcPct val="100000"/>
              </a:lnSpc>
              <a:spcBef>
                <a:spcPts val="213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사회경제적</a:t>
            </a:r>
            <a:r>
              <a:rPr dirty="0" sz="1850" spc="-19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부담과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관리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실패</a:t>
            </a:r>
            <a:endParaRPr sz="1850">
              <a:latin typeface="Malgun Gothic"/>
              <a:cs typeface="Malgun Gothic"/>
            </a:endParaRPr>
          </a:p>
          <a:p>
            <a:pPr marL="974090" marR="508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삶의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저하뿐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아니라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합병증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발생으로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의료비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증가와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노동생산성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감소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국가적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부담으로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작용합니다</a:t>
            </a:r>
            <a:r>
              <a:rPr dirty="0" sz="1400" spc="-254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r>
              <a:rPr dirty="0" sz="1400" spc="45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유병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0" b="1">
                <a:solidFill>
                  <a:srgbClr val="1D40AF"/>
                </a:solidFill>
                <a:latin typeface="Noto Sans JP"/>
                <a:cs typeface="Noto Sans JP"/>
              </a:rPr>
              <a:t>75%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적절히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관리되지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않아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합병증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위험이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높아지고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있으며</a:t>
            </a:r>
            <a:r>
              <a:rPr dirty="0" sz="1400" spc="-235">
                <a:solidFill>
                  <a:srgbClr val="334054"/>
                </a:solidFill>
                <a:latin typeface="Noto Sans JP"/>
                <a:cs typeface="Noto Sans JP"/>
              </a:rPr>
              <a:t>,</a:t>
            </a:r>
            <a:r>
              <a:rPr dirty="0" sz="1400" spc="40">
                <a:solidFill>
                  <a:srgbClr val="334054"/>
                </a:solidFill>
                <a:latin typeface="Noto Sans JP"/>
                <a:cs typeface="Noto Sans JP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사회적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비용은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원에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달합니다</a:t>
            </a:r>
            <a:r>
              <a:rPr dirty="0" sz="1400" spc="-10">
                <a:solidFill>
                  <a:srgbClr val="334054"/>
                </a:solidFill>
                <a:latin typeface="Noto Sans JP"/>
                <a:cs typeface="Noto Sans JP"/>
              </a:rPr>
              <a:t>.</a:t>
            </a:r>
            <a:endParaRPr sz="14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467600"/>
          </a:xfrm>
          <a:custGeom>
            <a:avLst/>
            <a:gdLst/>
            <a:ahLst/>
            <a:cxnLst/>
            <a:rect l="l" t="t" r="r" b="b"/>
            <a:pathLst>
              <a:path w="12192000" h="7467600">
                <a:moveTo>
                  <a:pt x="12191999" y="7467599"/>
                </a:moveTo>
                <a:lnTo>
                  <a:pt x="0" y="74675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46759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762998" y="6038849"/>
            <a:ext cx="3429000" cy="1428750"/>
            <a:chOff x="8762998" y="6038849"/>
            <a:chExt cx="3429000" cy="1428750"/>
          </a:xfrm>
        </p:grpSpPr>
        <p:sp>
          <p:nvSpPr>
            <p:cNvPr id="5" name="object 5" descr=""/>
            <p:cNvSpPr/>
            <p:nvPr/>
          </p:nvSpPr>
          <p:spPr>
            <a:xfrm>
              <a:off x="10763248" y="60388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750" y="1428750"/>
                  </a:moveTo>
                  <a:lnTo>
                    <a:pt x="0" y="1428750"/>
                  </a:lnTo>
                  <a:lnTo>
                    <a:pt x="107" y="1411215"/>
                  </a:lnTo>
                  <a:lnTo>
                    <a:pt x="1720" y="1358644"/>
                  </a:lnTo>
                  <a:lnTo>
                    <a:pt x="5267" y="1306168"/>
                  </a:lnTo>
                  <a:lnTo>
                    <a:pt x="10743" y="1253855"/>
                  </a:lnTo>
                  <a:lnTo>
                    <a:pt x="18142" y="1201779"/>
                  </a:lnTo>
                  <a:lnTo>
                    <a:pt x="27451" y="1150014"/>
                  </a:lnTo>
                  <a:lnTo>
                    <a:pt x="38660" y="1098626"/>
                  </a:lnTo>
                  <a:lnTo>
                    <a:pt x="51753" y="1047683"/>
                  </a:lnTo>
                  <a:lnTo>
                    <a:pt x="66711" y="997256"/>
                  </a:lnTo>
                  <a:lnTo>
                    <a:pt x="83517" y="947417"/>
                  </a:lnTo>
                  <a:lnTo>
                    <a:pt x="102144" y="898230"/>
                  </a:lnTo>
                  <a:lnTo>
                    <a:pt x="122569" y="849760"/>
                  </a:lnTo>
                  <a:lnTo>
                    <a:pt x="144767" y="802074"/>
                  </a:lnTo>
                  <a:lnTo>
                    <a:pt x="168702" y="755241"/>
                  </a:lnTo>
                  <a:lnTo>
                    <a:pt x="194345" y="709319"/>
                  </a:lnTo>
                  <a:lnTo>
                    <a:pt x="221662" y="664370"/>
                  </a:lnTo>
                  <a:lnTo>
                    <a:pt x="250616" y="620458"/>
                  </a:lnTo>
                  <a:lnTo>
                    <a:pt x="281165" y="577642"/>
                  </a:lnTo>
                  <a:lnTo>
                    <a:pt x="313269" y="535981"/>
                  </a:lnTo>
                  <a:lnTo>
                    <a:pt x="346886" y="495528"/>
                  </a:lnTo>
                  <a:lnTo>
                    <a:pt x="381969" y="456339"/>
                  </a:lnTo>
                  <a:lnTo>
                    <a:pt x="418469" y="418470"/>
                  </a:lnTo>
                  <a:lnTo>
                    <a:pt x="456339" y="381970"/>
                  </a:lnTo>
                  <a:lnTo>
                    <a:pt x="495528" y="346887"/>
                  </a:lnTo>
                  <a:lnTo>
                    <a:pt x="535982" y="313270"/>
                  </a:lnTo>
                  <a:lnTo>
                    <a:pt x="577642" y="281167"/>
                  </a:lnTo>
                  <a:lnTo>
                    <a:pt x="620457" y="250617"/>
                  </a:lnTo>
                  <a:lnTo>
                    <a:pt x="664369" y="221664"/>
                  </a:lnTo>
                  <a:lnTo>
                    <a:pt x="709319" y="194348"/>
                  </a:lnTo>
                  <a:lnTo>
                    <a:pt x="755242" y="168704"/>
                  </a:lnTo>
                  <a:lnTo>
                    <a:pt x="802075" y="144768"/>
                  </a:lnTo>
                  <a:lnTo>
                    <a:pt x="849760" y="122571"/>
                  </a:lnTo>
                  <a:lnTo>
                    <a:pt x="898231" y="102145"/>
                  </a:lnTo>
                  <a:lnTo>
                    <a:pt x="947418" y="83518"/>
                  </a:lnTo>
                  <a:lnTo>
                    <a:pt x="997258" y="66713"/>
                  </a:lnTo>
                  <a:lnTo>
                    <a:pt x="1047685" y="51754"/>
                  </a:lnTo>
                  <a:lnTo>
                    <a:pt x="1098626" y="38660"/>
                  </a:lnTo>
                  <a:lnTo>
                    <a:pt x="1150014" y="27452"/>
                  </a:lnTo>
                  <a:lnTo>
                    <a:pt x="1201780" y="18143"/>
                  </a:lnTo>
                  <a:lnTo>
                    <a:pt x="1253856" y="10744"/>
                  </a:lnTo>
                  <a:lnTo>
                    <a:pt x="1306168" y="5267"/>
                  </a:lnTo>
                  <a:lnTo>
                    <a:pt x="1358644" y="1720"/>
                  </a:lnTo>
                  <a:lnTo>
                    <a:pt x="1417059" y="0"/>
                  </a:lnTo>
                  <a:lnTo>
                    <a:pt x="1428750" y="0"/>
                  </a:lnTo>
                  <a:lnTo>
                    <a:pt x="1428750" y="1428750"/>
                  </a:lnTo>
                  <a:close/>
                </a:path>
              </a:pathLst>
            </a:custGeom>
            <a:solidFill>
              <a:srgbClr val="BEDAF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762998" y="6162674"/>
              <a:ext cx="2381250" cy="971550"/>
            </a:xfrm>
            <a:custGeom>
              <a:avLst/>
              <a:gdLst/>
              <a:ahLst/>
              <a:cxnLst/>
              <a:rect l="l" t="t" r="r" b="b"/>
              <a:pathLst>
                <a:path w="2381250" h="971550">
                  <a:moveTo>
                    <a:pt x="231005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4" y="919887"/>
                  </a:lnTo>
                  <a:lnTo>
                    <a:pt x="0" y="900352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310053" y="0"/>
                  </a:lnTo>
                  <a:lnTo>
                    <a:pt x="2351542" y="15620"/>
                  </a:lnTo>
                  <a:lnTo>
                    <a:pt x="2377363" y="51660"/>
                  </a:lnTo>
                  <a:lnTo>
                    <a:pt x="2381249" y="71196"/>
                  </a:lnTo>
                  <a:lnTo>
                    <a:pt x="2381249" y="900352"/>
                  </a:lnTo>
                  <a:lnTo>
                    <a:pt x="2365626" y="941844"/>
                  </a:lnTo>
                  <a:lnTo>
                    <a:pt x="2329587" y="967664"/>
                  </a:lnTo>
                  <a:lnTo>
                    <a:pt x="2315007" y="971061"/>
                  </a:lnTo>
                  <a:lnTo>
                    <a:pt x="2310053" y="97154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4.</a:t>
            </a:r>
            <a:r>
              <a:rPr dirty="0" spc="-130"/>
              <a:t> </a:t>
            </a:r>
            <a:r>
              <a:rPr dirty="0" sz="3200" spc="-509">
                <a:latin typeface="Malgun Gothic"/>
                <a:cs typeface="Malgun Gothic"/>
              </a:rPr>
              <a:t>비만</a:t>
            </a:r>
            <a:r>
              <a:rPr dirty="0" spc="-509"/>
              <a:t>/</a:t>
            </a:r>
            <a:r>
              <a:rPr dirty="0" sz="3200" spc="-509">
                <a:latin typeface="Malgun Gothic"/>
                <a:cs typeface="Malgun Gothic"/>
              </a:rPr>
              <a:t>당뇨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발생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455">
                <a:latin typeface="Malgun Gothic"/>
                <a:cs typeface="Malgun Gothic"/>
              </a:rPr>
              <a:t>현황</a:t>
            </a:r>
            <a:r>
              <a:rPr dirty="0" spc="-455"/>
              <a:t>(</a:t>
            </a:r>
            <a:r>
              <a:rPr dirty="0" sz="3200" spc="-455">
                <a:latin typeface="Malgun Gothic"/>
                <a:cs typeface="Malgun Gothic"/>
              </a:rPr>
              <a:t>통계</a:t>
            </a:r>
            <a:r>
              <a:rPr dirty="0" spc="-455"/>
              <a:t>)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0674" y="988758"/>
            <a:ext cx="3675379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290">
                <a:solidFill>
                  <a:srgbClr val="465469"/>
                </a:solidFill>
                <a:latin typeface="Dotum"/>
                <a:cs typeface="Dotum"/>
              </a:rPr>
              <a:t>연령별</a:t>
            </a:r>
            <a:r>
              <a:rPr dirty="0" sz="1850" spc="-290">
                <a:solidFill>
                  <a:srgbClr val="465469"/>
                </a:solidFill>
                <a:latin typeface="Futura Bk BT"/>
                <a:cs typeface="Futura Bk BT"/>
              </a:rPr>
              <a:t>·</a:t>
            </a:r>
            <a:r>
              <a:rPr dirty="0" sz="1850" spc="-290">
                <a:solidFill>
                  <a:srgbClr val="465469"/>
                </a:solidFill>
                <a:latin typeface="Dotum"/>
                <a:cs typeface="Dotum"/>
              </a:rPr>
              <a:t>성별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유병률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및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254">
                <a:solidFill>
                  <a:srgbClr val="465469"/>
                </a:solidFill>
                <a:latin typeface="Dotum"/>
                <a:cs typeface="Dotum"/>
              </a:rPr>
              <a:t>비만</a:t>
            </a:r>
            <a:r>
              <a:rPr dirty="0" sz="1850" spc="-254">
                <a:solidFill>
                  <a:srgbClr val="465469"/>
                </a:solidFill>
                <a:latin typeface="Futura Bk BT"/>
                <a:cs typeface="Futura Bk BT"/>
              </a:rPr>
              <a:t>-</a:t>
            </a:r>
            <a:r>
              <a:rPr dirty="0" sz="1850" spc="-335">
                <a:solidFill>
                  <a:srgbClr val="465469"/>
                </a:solidFill>
                <a:latin typeface="Dotum"/>
                <a:cs typeface="Dotum"/>
              </a:rPr>
              <a:t>당뇨</a:t>
            </a:r>
            <a:r>
              <a:rPr dirty="0" sz="1850" spc="-15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850" spc="-355">
                <a:solidFill>
                  <a:srgbClr val="465469"/>
                </a:solidFill>
                <a:latin typeface="Dotum"/>
                <a:cs typeface="Dotum"/>
              </a:rPr>
              <a:t>상관관계</a:t>
            </a:r>
            <a:endParaRPr sz="18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33374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4" y="4476749"/>
                </a:moveTo>
                <a:lnTo>
                  <a:pt x="106794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5512954" y="0"/>
                </a:lnTo>
                <a:lnTo>
                  <a:pt x="5556123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49" y="106794"/>
                </a:lnTo>
                <a:lnTo>
                  <a:pt x="5619749" y="4369954"/>
                </a:lnTo>
                <a:lnTo>
                  <a:pt x="5608176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4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35273" y="1631886"/>
            <a:ext cx="301625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35" b="1">
                <a:solidFill>
                  <a:srgbClr val="1D40AF"/>
                </a:solidFill>
                <a:latin typeface="Malgun Gothic"/>
                <a:cs typeface="Malgun Gothic"/>
              </a:rPr>
              <a:t>연령별</a:t>
            </a:r>
            <a:r>
              <a:rPr dirty="0" sz="1500" spc="-235" b="1">
                <a:solidFill>
                  <a:srgbClr val="1D40AF"/>
                </a:solidFill>
                <a:latin typeface="Arial"/>
                <a:cs typeface="Arial"/>
              </a:rPr>
              <a:t>·</a:t>
            </a:r>
            <a:r>
              <a:rPr dirty="0" sz="1500" spc="-235" b="1">
                <a:solidFill>
                  <a:srgbClr val="1D40AF"/>
                </a:solidFill>
                <a:latin typeface="Malgun Gothic"/>
                <a:cs typeface="Malgun Gothic"/>
              </a:rPr>
              <a:t>성별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당뇨병</a:t>
            </a:r>
            <a:r>
              <a:rPr dirty="0" sz="1500" spc="-13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유병률</a:t>
            </a:r>
            <a:r>
              <a:rPr dirty="0" sz="1500" spc="-14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80" b="1">
                <a:solidFill>
                  <a:srgbClr val="1D40AF"/>
                </a:solidFill>
                <a:latin typeface="Arial"/>
                <a:cs typeface="Arial"/>
              </a:rPr>
              <a:t>(2022</a:t>
            </a:r>
            <a:r>
              <a:rPr dirty="0" sz="1500" spc="-80" b="1">
                <a:solidFill>
                  <a:srgbClr val="1D40AF"/>
                </a:solidFill>
                <a:latin typeface="Malgun Gothic"/>
                <a:cs typeface="Malgun Gothic"/>
              </a:rPr>
              <a:t>년</a:t>
            </a:r>
            <a:r>
              <a:rPr dirty="0" sz="1500" spc="-13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105" b="1">
                <a:solidFill>
                  <a:srgbClr val="1D40AF"/>
                </a:solidFill>
                <a:latin typeface="Malgun Gothic"/>
                <a:cs typeface="Malgun Gothic"/>
              </a:rPr>
              <a:t>기준</a:t>
            </a:r>
            <a:r>
              <a:rPr dirty="0" sz="1500" spc="-105" b="1">
                <a:solidFill>
                  <a:srgbClr val="1D40AF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238873" y="1495424"/>
            <a:ext cx="5619750" cy="4476750"/>
          </a:xfrm>
          <a:custGeom>
            <a:avLst/>
            <a:gdLst/>
            <a:ahLst/>
            <a:cxnLst/>
            <a:rect l="l" t="t" r="r" b="b"/>
            <a:pathLst>
              <a:path w="5619750" h="4476750">
                <a:moveTo>
                  <a:pt x="5512955" y="4476749"/>
                </a:moveTo>
                <a:lnTo>
                  <a:pt x="106795" y="4476749"/>
                </a:lnTo>
                <a:lnTo>
                  <a:pt x="99361" y="4476017"/>
                </a:lnTo>
                <a:lnTo>
                  <a:pt x="57038" y="4461654"/>
                </a:lnTo>
                <a:lnTo>
                  <a:pt x="23432" y="4432190"/>
                </a:lnTo>
                <a:lnTo>
                  <a:pt x="3660" y="4392108"/>
                </a:lnTo>
                <a:lnTo>
                  <a:pt x="0" y="4369954"/>
                </a:lnTo>
                <a:lnTo>
                  <a:pt x="0" y="436244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5512955" y="0"/>
                </a:lnTo>
                <a:lnTo>
                  <a:pt x="5556122" y="11572"/>
                </a:lnTo>
                <a:lnTo>
                  <a:pt x="5591578" y="38784"/>
                </a:lnTo>
                <a:lnTo>
                  <a:pt x="5613920" y="77492"/>
                </a:lnTo>
                <a:lnTo>
                  <a:pt x="5619750" y="106794"/>
                </a:lnTo>
                <a:lnTo>
                  <a:pt x="5619750" y="4369954"/>
                </a:lnTo>
                <a:lnTo>
                  <a:pt x="5608175" y="4413123"/>
                </a:lnTo>
                <a:lnTo>
                  <a:pt x="5580964" y="4448578"/>
                </a:lnTo>
                <a:lnTo>
                  <a:pt x="5542256" y="4470920"/>
                </a:lnTo>
                <a:lnTo>
                  <a:pt x="5520387" y="4476017"/>
                </a:lnTo>
                <a:lnTo>
                  <a:pt x="5512955" y="447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199338" y="1631886"/>
            <a:ext cx="169926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비만과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1D40AF"/>
                </a:solidFill>
                <a:latin typeface="Malgun Gothic"/>
                <a:cs typeface="Malgun Gothic"/>
              </a:rPr>
              <a:t>당뇨의</a:t>
            </a:r>
            <a:r>
              <a:rPr dirty="0" sz="150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 spc="-290" b="1">
                <a:solidFill>
                  <a:srgbClr val="1D40AF"/>
                </a:solidFill>
                <a:latin typeface="Malgun Gothic"/>
                <a:cs typeface="Malgun Gothic"/>
              </a:rPr>
              <a:t>상관관계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4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49" y="71196"/>
                </a:lnTo>
                <a:lnTo>
                  <a:pt x="2381249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697483" y="6246939"/>
            <a:ext cx="108204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성인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당뇨병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465469"/>
                </a:solidFill>
                <a:latin typeface="Dotum"/>
                <a:cs typeface="Dotum"/>
              </a:rPr>
              <a:t>유병률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45828" y="6420512"/>
            <a:ext cx="1385570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14.8%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50" spc="-105">
                <a:solidFill>
                  <a:srgbClr val="64738B"/>
                </a:solidFill>
                <a:latin typeface="Microsoft Sans Serif"/>
                <a:cs typeface="Microsoft Sans Serif"/>
              </a:rPr>
              <a:t>30</a:t>
            </a:r>
            <a:r>
              <a:rPr dirty="0" sz="1100" spc="-105">
                <a:solidFill>
                  <a:srgbClr val="64738B"/>
                </a:solidFill>
                <a:latin typeface="Dotum"/>
                <a:cs typeface="Dotum"/>
              </a:rPr>
              <a:t>세</a:t>
            </a:r>
            <a:r>
              <a:rPr dirty="0" sz="1100" spc="-8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이상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성인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135">
                <a:solidFill>
                  <a:srgbClr val="64738B"/>
                </a:solidFill>
                <a:latin typeface="Microsoft Sans Serif"/>
                <a:cs typeface="Microsoft Sans Serif"/>
              </a:rPr>
              <a:t>7</a:t>
            </a:r>
            <a:r>
              <a:rPr dirty="0" sz="1100" spc="-135">
                <a:solidFill>
                  <a:srgbClr val="64738B"/>
                </a:solidFill>
                <a:latin typeface="Dotum"/>
                <a:cs typeface="Dotum"/>
              </a:rPr>
              <a:t>명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중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64738B"/>
                </a:solidFill>
                <a:latin typeface="Microsoft Sans Serif"/>
                <a:cs typeface="Microsoft Sans Serif"/>
              </a:rPr>
              <a:t>1</a:t>
            </a:r>
            <a:r>
              <a:rPr dirty="0" sz="1100" spc="-25">
                <a:solidFill>
                  <a:srgbClr val="64738B"/>
                </a:solidFill>
                <a:latin typeface="Dotum"/>
                <a:cs typeface="Dotum"/>
              </a:rPr>
              <a:t>명</a:t>
            </a:r>
            <a:endParaRPr sz="1100">
              <a:latin typeface="Dotum"/>
              <a:cs typeface="Dotum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619499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7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2310053" y="0"/>
                </a:lnTo>
                <a:lnTo>
                  <a:pt x="2351543" y="15620"/>
                </a:lnTo>
                <a:lnTo>
                  <a:pt x="2377364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7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207916" y="6246939"/>
            <a:ext cx="120459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고령층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당뇨병</a:t>
            </a:r>
            <a:r>
              <a:rPr dirty="0" sz="1150" spc="-7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465469"/>
                </a:solidFill>
                <a:latin typeface="Dotum"/>
                <a:cs typeface="Dotum"/>
              </a:rPr>
              <a:t>유병률</a:t>
            </a:r>
            <a:endParaRPr sz="1150">
              <a:latin typeface="Dotum"/>
              <a:cs typeface="Dotum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83198" y="6420512"/>
            <a:ext cx="1454150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28.0%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50" spc="-105">
                <a:solidFill>
                  <a:srgbClr val="64738B"/>
                </a:solidFill>
                <a:latin typeface="Microsoft Sans Serif"/>
                <a:cs typeface="Microsoft Sans Serif"/>
              </a:rPr>
              <a:t>65</a:t>
            </a:r>
            <a:r>
              <a:rPr dirty="0" sz="1100" spc="-105">
                <a:solidFill>
                  <a:srgbClr val="64738B"/>
                </a:solidFill>
                <a:latin typeface="Dotum"/>
                <a:cs typeface="Dotum"/>
              </a:rPr>
              <a:t>세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이상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성인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105">
                <a:solidFill>
                  <a:srgbClr val="64738B"/>
                </a:solidFill>
                <a:latin typeface="Microsoft Sans Serif"/>
                <a:cs typeface="Microsoft Sans Serif"/>
              </a:rPr>
              <a:t>10</a:t>
            </a:r>
            <a:r>
              <a:rPr dirty="0" sz="1100" spc="-105">
                <a:solidFill>
                  <a:srgbClr val="64738B"/>
                </a:solidFill>
                <a:latin typeface="Dotum"/>
                <a:cs typeface="Dotum"/>
              </a:rPr>
              <a:t>명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중</a:t>
            </a:r>
            <a:r>
              <a:rPr dirty="0" sz="1100" spc="-8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64738B"/>
                </a:solidFill>
                <a:latin typeface="Microsoft Sans Serif"/>
                <a:cs typeface="Microsoft Sans Serif"/>
              </a:rPr>
              <a:t>3</a:t>
            </a:r>
            <a:r>
              <a:rPr dirty="0" sz="1100" spc="-25">
                <a:solidFill>
                  <a:srgbClr val="64738B"/>
                </a:solidFill>
                <a:latin typeface="Dotum"/>
                <a:cs typeface="Dotum"/>
              </a:rPr>
              <a:t>명</a:t>
            </a:r>
            <a:endParaRPr sz="1100">
              <a:latin typeface="Dotum"/>
              <a:cs typeface="Dotum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191248" y="6162674"/>
            <a:ext cx="2381250" cy="971550"/>
          </a:xfrm>
          <a:custGeom>
            <a:avLst/>
            <a:gdLst/>
            <a:ahLst/>
            <a:cxnLst/>
            <a:rect l="l" t="t" r="r" b="b"/>
            <a:pathLst>
              <a:path w="2381250" h="971550">
                <a:moveTo>
                  <a:pt x="2310053" y="971549"/>
                </a:moveTo>
                <a:lnTo>
                  <a:pt x="71196" y="971549"/>
                </a:lnTo>
                <a:lnTo>
                  <a:pt x="66241" y="971061"/>
                </a:lnTo>
                <a:lnTo>
                  <a:pt x="29705" y="955927"/>
                </a:lnTo>
                <a:lnTo>
                  <a:pt x="3885" y="919887"/>
                </a:lnTo>
                <a:lnTo>
                  <a:pt x="0" y="900352"/>
                </a:lnTo>
                <a:lnTo>
                  <a:pt x="0" y="89534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10053" y="0"/>
                </a:lnTo>
                <a:lnTo>
                  <a:pt x="2351544" y="15620"/>
                </a:lnTo>
                <a:lnTo>
                  <a:pt x="2377363" y="51660"/>
                </a:lnTo>
                <a:lnTo>
                  <a:pt x="2381250" y="71196"/>
                </a:lnTo>
                <a:lnTo>
                  <a:pt x="2381250" y="900352"/>
                </a:lnTo>
                <a:lnTo>
                  <a:pt x="2365628" y="941844"/>
                </a:lnTo>
                <a:lnTo>
                  <a:pt x="2329587" y="967664"/>
                </a:lnTo>
                <a:lnTo>
                  <a:pt x="2315008" y="971061"/>
                </a:lnTo>
                <a:lnTo>
                  <a:pt x="2310053" y="971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680993" y="6246939"/>
            <a:ext cx="140208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당뇨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환자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중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비만</a:t>
            </a:r>
            <a:r>
              <a:rPr dirty="0" sz="1150" spc="-8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465469"/>
                </a:solidFill>
                <a:latin typeface="Dotum"/>
                <a:cs typeface="Dotum"/>
              </a:rPr>
              <a:t>동반율</a:t>
            </a:r>
            <a:endParaRPr sz="11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41120" y="6420512"/>
            <a:ext cx="128206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53.8%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복부비만</a:t>
            </a:r>
            <a:r>
              <a:rPr dirty="0" sz="1100" spc="-7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100" spc="-170">
                <a:solidFill>
                  <a:srgbClr val="64738B"/>
                </a:solidFill>
                <a:latin typeface="Dotum"/>
                <a:cs typeface="Dotum"/>
              </a:rPr>
              <a:t>동반율</a:t>
            </a:r>
            <a:r>
              <a:rPr dirty="0" sz="1050" spc="-170">
                <a:solidFill>
                  <a:srgbClr val="64738B"/>
                </a:solidFill>
                <a:latin typeface="Microsoft Sans Serif"/>
                <a:cs typeface="Microsoft Sans Serif"/>
              </a:rPr>
              <a:t>:</a:t>
            </a:r>
            <a:r>
              <a:rPr dirty="0" sz="1050" spc="20">
                <a:solidFill>
                  <a:srgbClr val="64738B"/>
                </a:solidFill>
                <a:latin typeface="Microsoft Sans Serif"/>
                <a:cs typeface="Microsoft Sans Serif"/>
              </a:rPr>
              <a:t> </a:t>
            </a:r>
            <a:r>
              <a:rPr dirty="0" sz="1050" spc="-20">
                <a:solidFill>
                  <a:srgbClr val="64738B"/>
                </a:solidFill>
                <a:latin typeface="Microsoft Sans Serif"/>
                <a:cs typeface="Microsoft Sans Serif"/>
              </a:rPr>
              <a:t>61.2%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554120" y="6246939"/>
            <a:ext cx="79883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465469"/>
                </a:solidFill>
                <a:latin typeface="Dotum"/>
                <a:cs typeface="Dotum"/>
              </a:rPr>
              <a:t>한국인</a:t>
            </a:r>
            <a:r>
              <a:rPr dirty="0" sz="1150" spc="-80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465469"/>
                </a:solidFill>
                <a:latin typeface="Dotum"/>
                <a:cs typeface="Dotum"/>
              </a:rPr>
              <a:t>비만율</a:t>
            </a:r>
            <a:endParaRPr sz="1150">
              <a:latin typeface="Dotum"/>
              <a:cs typeface="Dotum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092307" y="6420512"/>
            <a:ext cx="1722755" cy="6121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1850" spc="-10" b="1">
                <a:solidFill>
                  <a:srgbClr val="1D40AF"/>
                </a:solidFill>
                <a:latin typeface="Noto Sans JP"/>
                <a:cs typeface="Noto Sans JP"/>
              </a:rPr>
              <a:t>37.2%</a:t>
            </a:r>
            <a:endParaRPr sz="1850">
              <a:latin typeface="Noto Sans JP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남성</a:t>
            </a:r>
            <a:r>
              <a:rPr dirty="0" sz="1100" spc="-95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35">
                <a:solidFill>
                  <a:srgbClr val="64738B"/>
                </a:solidFill>
                <a:latin typeface="Microsoft Sans Serif"/>
                <a:cs typeface="Microsoft Sans Serif"/>
              </a:rPr>
              <a:t>45.6%,</a:t>
            </a:r>
            <a:r>
              <a:rPr dirty="0" sz="1050" spc="-10">
                <a:solidFill>
                  <a:srgbClr val="64738B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-215">
                <a:solidFill>
                  <a:srgbClr val="64738B"/>
                </a:solidFill>
                <a:latin typeface="Dotum"/>
                <a:cs typeface="Dotum"/>
              </a:rPr>
              <a:t>여성</a:t>
            </a:r>
            <a:r>
              <a:rPr dirty="0" sz="1100" spc="-90">
                <a:solidFill>
                  <a:srgbClr val="64738B"/>
                </a:solidFill>
                <a:latin typeface="Dotum"/>
                <a:cs typeface="Dotum"/>
              </a:rPr>
              <a:t> </a:t>
            </a:r>
            <a:r>
              <a:rPr dirty="0" sz="1050" spc="-35">
                <a:solidFill>
                  <a:srgbClr val="64738B"/>
                </a:solidFill>
                <a:latin typeface="Microsoft Sans Serif"/>
                <a:cs typeface="Microsoft Sans Serif"/>
              </a:rPr>
              <a:t>27.8%</a:t>
            </a:r>
            <a:r>
              <a:rPr dirty="0" sz="1050" spc="-10">
                <a:solidFill>
                  <a:srgbClr val="64738B"/>
                </a:solidFill>
                <a:latin typeface="Microsoft Sans Serif"/>
                <a:cs typeface="Microsoft Sans Serif"/>
              </a:rPr>
              <a:t> (2023)</a:t>
            </a:r>
            <a:endParaRPr sz="1050">
              <a:latin typeface="Microsoft Sans Serif"/>
              <a:cs typeface="Microsoft Sans Serif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90725"/>
            <a:ext cx="5333999" cy="361949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0" y="1990725"/>
            <a:ext cx="5333999" cy="3619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572375"/>
          </a:xfrm>
          <a:custGeom>
            <a:avLst/>
            <a:gdLst/>
            <a:ahLst/>
            <a:cxnLst/>
            <a:rect l="l" t="t" r="r" b="b"/>
            <a:pathLst>
              <a:path w="12192000" h="7572375">
                <a:moveTo>
                  <a:pt x="12191999" y="7572374"/>
                </a:moveTo>
                <a:lnTo>
                  <a:pt x="0" y="757237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572374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763249" y="6143624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428750" y="1428750"/>
                </a:move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7" y="1306168"/>
                </a:lnTo>
                <a:lnTo>
                  <a:pt x="10743" y="1253855"/>
                </a:lnTo>
                <a:lnTo>
                  <a:pt x="18142" y="1201779"/>
                </a:lnTo>
                <a:lnTo>
                  <a:pt x="27451" y="1150014"/>
                </a:lnTo>
                <a:lnTo>
                  <a:pt x="38660" y="1098626"/>
                </a:lnTo>
                <a:lnTo>
                  <a:pt x="51753" y="1047683"/>
                </a:lnTo>
                <a:lnTo>
                  <a:pt x="66711" y="997256"/>
                </a:lnTo>
                <a:lnTo>
                  <a:pt x="83517" y="947417"/>
                </a:lnTo>
                <a:lnTo>
                  <a:pt x="102144" y="898230"/>
                </a:lnTo>
                <a:lnTo>
                  <a:pt x="122569" y="849760"/>
                </a:lnTo>
                <a:lnTo>
                  <a:pt x="144767" y="802075"/>
                </a:lnTo>
                <a:lnTo>
                  <a:pt x="168702" y="755241"/>
                </a:lnTo>
                <a:lnTo>
                  <a:pt x="194345" y="709319"/>
                </a:lnTo>
                <a:lnTo>
                  <a:pt x="221662" y="664370"/>
                </a:lnTo>
                <a:lnTo>
                  <a:pt x="250616" y="620458"/>
                </a:lnTo>
                <a:lnTo>
                  <a:pt x="281165" y="577644"/>
                </a:lnTo>
                <a:lnTo>
                  <a:pt x="313269" y="535982"/>
                </a:lnTo>
                <a:lnTo>
                  <a:pt x="346886" y="495528"/>
                </a:lnTo>
                <a:lnTo>
                  <a:pt x="381969" y="456339"/>
                </a:lnTo>
                <a:lnTo>
                  <a:pt x="418469" y="418470"/>
                </a:lnTo>
                <a:lnTo>
                  <a:pt x="456339" y="381970"/>
                </a:lnTo>
                <a:lnTo>
                  <a:pt x="495528" y="346887"/>
                </a:lnTo>
                <a:lnTo>
                  <a:pt x="535982" y="313270"/>
                </a:lnTo>
                <a:lnTo>
                  <a:pt x="577642" y="281167"/>
                </a:lnTo>
                <a:lnTo>
                  <a:pt x="620457" y="250618"/>
                </a:lnTo>
                <a:lnTo>
                  <a:pt x="664369" y="221665"/>
                </a:lnTo>
                <a:lnTo>
                  <a:pt x="709319" y="194348"/>
                </a:lnTo>
                <a:lnTo>
                  <a:pt x="755242" y="168704"/>
                </a:lnTo>
                <a:lnTo>
                  <a:pt x="802075" y="144769"/>
                </a:lnTo>
                <a:lnTo>
                  <a:pt x="849760" y="122572"/>
                </a:lnTo>
                <a:lnTo>
                  <a:pt x="898231" y="102146"/>
                </a:lnTo>
                <a:lnTo>
                  <a:pt x="947418" y="83519"/>
                </a:lnTo>
                <a:lnTo>
                  <a:pt x="997258" y="66715"/>
                </a:lnTo>
                <a:lnTo>
                  <a:pt x="1047685" y="51755"/>
                </a:lnTo>
                <a:lnTo>
                  <a:pt x="1098626" y="38661"/>
                </a:lnTo>
                <a:lnTo>
                  <a:pt x="1150014" y="27452"/>
                </a:lnTo>
                <a:lnTo>
                  <a:pt x="1201780" y="18143"/>
                </a:lnTo>
                <a:lnTo>
                  <a:pt x="1253856" y="10744"/>
                </a:lnTo>
                <a:lnTo>
                  <a:pt x="1306168" y="5268"/>
                </a:lnTo>
                <a:lnTo>
                  <a:pt x="1358644" y="1720"/>
                </a:lnTo>
                <a:lnTo>
                  <a:pt x="1417059" y="0"/>
                </a:lnTo>
                <a:lnTo>
                  <a:pt x="1428750" y="0"/>
                </a:lnTo>
                <a:lnTo>
                  <a:pt x="1428750" y="1428750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110">
                <a:latin typeface="Georgia"/>
                <a:cs typeface="Georgia"/>
              </a:rPr>
              <a:t>5.</a:t>
            </a:r>
            <a:r>
              <a:rPr dirty="0" spc="-114">
                <a:latin typeface="Georgia"/>
                <a:cs typeface="Georgia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기존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건강관리의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65">
                <a:latin typeface="Malgun Gothic"/>
                <a:cs typeface="Malgun Gothic"/>
              </a:rPr>
              <a:t>한계</a:t>
            </a:r>
            <a:r>
              <a:rPr dirty="0" sz="3200" spc="-665">
                <a:latin typeface="Malgun Gothic"/>
                <a:cs typeface="Malgun Gothic"/>
              </a:rPr>
              <a:t>점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908" y="1781375"/>
            <a:ext cx="228845" cy="22893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2923817"/>
            <a:ext cx="200025" cy="2289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162" y="4076699"/>
            <a:ext cx="242441" cy="228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593" y="5219699"/>
            <a:ext cx="187121" cy="228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2975" y="6372224"/>
            <a:ext cx="171450" cy="2286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68299" y="1062482"/>
            <a:ext cx="10922635" cy="6121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현실적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문제점과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디지털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전환의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필요성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수기기록의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한계</a:t>
            </a:r>
            <a:endParaRPr sz="1850">
              <a:latin typeface="Malgun Gothic"/>
              <a:cs typeface="Malgun Gothic"/>
            </a:endParaRPr>
          </a:p>
          <a:p>
            <a:pPr marL="974090" marR="9525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일지나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수동으로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작성하는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방식은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지속성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유지가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어렵고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시간과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노력이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많이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소요됩니다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연구에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따르면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일지를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시작한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사람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0" b="1">
                <a:solidFill>
                  <a:srgbClr val="1D40AF"/>
                </a:solidFill>
                <a:latin typeface="Noto Sans JP"/>
                <a:cs typeface="Noto Sans JP"/>
              </a:rPr>
              <a:t>73%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90">
                <a:solidFill>
                  <a:srgbClr val="334054"/>
                </a:solidFill>
                <a:latin typeface="Microsoft Sans Serif"/>
                <a:cs typeface="Microsoft Sans Serif"/>
              </a:rPr>
              <a:t>2</a:t>
            </a:r>
            <a:r>
              <a:rPr dirty="0" sz="1450" spc="-190">
                <a:solidFill>
                  <a:srgbClr val="334054"/>
                </a:solidFill>
                <a:latin typeface="Dotum"/>
                <a:cs typeface="Dotum"/>
              </a:rPr>
              <a:t>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이내에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중단하며</a:t>
            </a:r>
            <a:r>
              <a:rPr dirty="0" sz="1400" spc="-24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기록보다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기억에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의존하여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70" b="1">
                <a:solidFill>
                  <a:srgbClr val="1D40AF"/>
                </a:solidFill>
                <a:latin typeface="Noto Sans JP"/>
                <a:cs typeface="Noto Sans JP"/>
              </a:rPr>
              <a:t>20-</a:t>
            </a:r>
            <a:r>
              <a:rPr dirty="0" sz="1400" spc="-140" b="1">
                <a:solidFill>
                  <a:srgbClr val="1D40AF"/>
                </a:solidFill>
                <a:latin typeface="Noto Sans JP"/>
                <a:cs typeface="Noto Sans JP"/>
              </a:rPr>
              <a:t>40%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오차가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발생합니다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</a:pPr>
            <a:r>
              <a:rPr dirty="0" sz="1850" spc="-300" b="1">
                <a:solidFill>
                  <a:srgbClr val="2562EB"/>
                </a:solidFill>
                <a:latin typeface="Malgun Gothic"/>
                <a:cs typeface="Malgun Gothic"/>
              </a:rPr>
              <a:t>외식</a:t>
            </a:r>
            <a:r>
              <a:rPr dirty="0" sz="1850" spc="-300" b="1">
                <a:solidFill>
                  <a:srgbClr val="2562EB"/>
                </a:solidFill>
                <a:latin typeface="Arial"/>
                <a:cs typeface="Arial"/>
              </a:rPr>
              <a:t>·</a:t>
            </a:r>
            <a:r>
              <a:rPr dirty="0" sz="1850" spc="-300" b="1">
                <a:solidFill>
                  <a:srgbClr val="2562EB"/>
                </a:solidFill>
                <a:latin typeface="Malgun Gothic"/>
                <a:cs typeface="Malgun Gothic"/>
              </a:rPr>
              <a:t>가공식품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영양정보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접근성</a:t>
            </a:r>
            <a:r>
              <a:rPr dirty="0" sz="185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부족</a:t>
            </a:r>
            <a:endParaRPr sz="1850">
              <a:latin typeface="Malgun Gothic"/>
              <a:cs typeface="Malgun Gothic"/>
            </a:endParaRPr>
          </a:p>
          <a:p>
            <a:pPr marL="974090" marR="96520">
              <a:lnSpc>
                <a:spcPct val="120700"/>
              </a:lnSpc>
              <a:spcBef>
                <a:spcPts val="52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현대인은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평균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주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00" spc="-70" b="1">
                <a:solidFill>
                  <a:srgbClr val="1D40AF"/>
                </a:solidFill>
                <a:latin typeface="Noto Sans JP"/>
                <a:cs typeface="Noto Sans JP"/>
              </a:rPr>
              <a:t>4-</a:t>
            </a:r>
            <a:r>
              <a:rPr dirty="0" sz="1400" spc="-190" b="1">
                <a:solidFill>
                  <a:srgbClr val="1D40AF"/>
                </a:solidFill>
                <a:latin typeface="Noto Sans JP"/>
                <a:cs typeface="Noto Sans JP"/>
              </a:rPr>
              <a:t>5</a:t>
            </a:r>
            <a:r>
              <a:rPr dirty="0" sz="1450" spc="-190" b="1">
                <a:solidFill>
                  <a:srgbClr val="1D40AF"/>
                </a:solidFill>
                <a:latin typeface="Malgun Gothic"/>
                <a:cs typeface="Malgun Gothic"/>
              </a:rPr>
              <a:t>회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외식을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하지만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식당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메뉴의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영양성분을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파악하기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어렵습니다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한국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재료와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조리법이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복잡하여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열량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접근성이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제한적이며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가공식품도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표시된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정보만으로는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섭취량에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따른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계산이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어렵습니다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데이터</a:t>
            </a:r>
            <a:r>
              <a:rPr dirty="0" sz="1850" spc="-20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분석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패턴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인식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부재</a:t>
            </a:r>
            <a:endParaRPr sz="1850">
              <a:latin typeface="Malgun Gothic"/>
              <a:cs typeface="Malgun Gothic"/>
            </a:endParaRPr>
          </a:p>
          <a:p>
            <a:pPr marL="974090" marR="3683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방식으로는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식습관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패턴과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건강상태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간의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상관관계를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분석하기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어렵습니다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장기간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축적된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데이터를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바탕으로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통계적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분석이나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트렌드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파악이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불가능하여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개인화된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영양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조언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제한적이고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예방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중요한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인사이트를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놓치게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0">
                <a:solidFill>
                  <a:srgbClr val="334054"/>
                </a:solidFill>
                <a:latin typeface="Dotum"/>
                <a:cs typeface="Dotum"/>
              </a:rPr>
              <a:t>됩니다</a:t>
            </a:r>
            <a:r>
              <a:rPr dirty="0" sz="1400" spc="-2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실시간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피드백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70" b="1">
                <a:solidFill>
                  <a:srgbClr val="2562EB"/>
                </a:solidFill>
                <a:latin typeface="Malgun Gothic"/>
                <a:cs typeface="Malgun Gothic"/>
              </a:rPr>
              <a:t>부재</a:t>
            </a:r>
            <a:endParaRPr sz="1850">
              <a:latin typeface="Malgun Gothic"/>
              <a:cs typeface="Malgun Gothic"/>
            </a:endParaRPr>
          </a:p>
          <a:p>
            <a:pPr marL="974090" marR="5080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전통적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병원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방문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시에만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이루어지는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사후관리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45" b="1">
                <a:solidFill>
                  <a:srgbClr val="1D40AF"/>
                </a:solidFill>
                <a:latin typeface="Malgun Gothic"/>
                <a:cs typeface="Malgun Gothic"/>
              </a:rPr>
              <a:t>중심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으로</a:t>
            </a:r>
            <a:r>
              <a:rPr dirty="0" sz="1400" spc="-24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속에서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실시간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피드백이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부재합니다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경우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식사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40">
                <a:solidFill>
                  <a:srgbClr val="334054"/>
                </a:solidFill>
                <a:latin typeface="Dotum"/>
                <a:cs typeface="Dotum"/>
              </a:rPr>
              <a:t>직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변화를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즉시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확인하지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못해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적절한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조치가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지연되며</a:t>
            </a:r>
            <a:r>
              <a:rPr dirty="0" sz="1400" spc="-24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효과성을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저하시킵니다</a:t>
            </a:r>
            <a:r>
              <a:rPr dirty="0" sz="1400" spc="-265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영양성분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계산의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복잡성</a:t>
            </a:r>
            <a:endParaRPr sz="1850">
              <a:latin typeface="Malgun Gothic"/>
              <a:cs typeface="Malgun Gothic"/>
            </a:endParaRPr>
          </a:p>
          <a:p>
            <a:pPr marL="974090" marR="5080">
              <a:lnSpc>
                <a:spcPct val="116399"/>
              </a:lnSpc>
              <a:spcBef>
                <a:spcPts val="59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일반인이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함량을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계산하는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것은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전문지식이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필요한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복잡한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과정입니다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식품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15">
                <a:solidFill>
                  <a:srgbClr val="334054"/>
                </a:solidFill>
                <a:latin typeface="Dotum"/>
                <a:cs typeface="Dotum"/>
              </a:rPr>
              <a:t>구성</a:t>
            </a:r>
            <a:r>
              <a:rPr dirty="0" sz="1400" spc="-21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조리법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개인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섭취량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다양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변수를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고려해야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일상생활에서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실현하기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어려워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영양관리가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이루어지지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못하고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743075"/>
            <a:ext cx="5572124" cy="4286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6.</a:t>
            </a:r>
            <a:r>
              <a:rPr dirty="0" spc="-120"/>
              <a:t> </a:t>
            </a:r>
            <a:r>
              <a:rPr dirty="0" sz="3200" spc="-610">
                <a:latin typeface="Malgun Gothic"/>
                <a:cs typeface="Malgun Gothic"/>
              </a:rPr>
              <a:t>음식열량과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10">
                <a:latin typeface="Malgun Gothic"/>
                <a:cs typeface="Malgun Gothic"/>
              </a:rPr>
              <a:t>만성질환의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연관성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8299" y="1062482"/>
            <a:ext cx="5440045" cy="2260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잘못된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식습관과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열량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과다섭취가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건강에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미치는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영향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열량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과다섭취의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위험성</a:t>
            </a:r>
            <a:endParaRPr sz="1700">
              <a:latin typeface="Malgun Gothic"/>
              <a:cs typeface="Malgun Gothic"/>
            </a:endParaRPr>
          </a:p>
          <a:p>
            <a:pPr algn="just"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595">
                <a:solidFill>
                  <a:srgbClr val="334054"/>
                </a:solidFill>
                <a:latin typeface="Dotum"/>
                <a:cs typeface="Dotum"/>
              </a:rPr>
              <a:t>필요</a:t>
            </a:r>
            <a:r>
              <a:rPr dirty="0" sz="1450" spc="47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40">
                <a:solidFill>
                  <a:srgbClr val="334054"/>
                </a:solidFill>
                <a:latin typeface="Dotum"/>
                <a:cs typeface="Dotum"/>
              </a:rPr>
              <a:t>이상의</a:t>
            </a:r>
            <a:r>
              <a:rPr dirty="0" sz="1450" spc="3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595">
                <a:solidFill>
                  <a:srgbClr val="334054"/>
                </a:solidFill>
                <a:latin typeface="Dotum"/>
                <a:cs typeface="Dotum"/>
              </a:rPr>
              <a:t>열량</a:t>
            </a:r>
            <a:r>
              <a:rPr dirty="0" sz="1450" spc="47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40">
                <a:solidFill>
                  <a:srgbClr val="334054"/>
                </a:solidFill>
                <a:latin typeface="Dotum"/>
                <a:cs typeface="Dotum"/>
              </a:rPr>
              <a:t>섭취는</a:t>
            </a:r>
            <a:r>
              <a:rPr dirty="0" sz="1450" spc="3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40">
                <a:solidFill>
                  <a:srgbClr val="334054"/>
                </a:solidFill>
                <a:latin typeface="Dotum"/>
                <a:cs typeface="Dotum"/>
              </a:rPr>
              <a:t>체내에</a:t>
            </a:r>
            <a:r>
              <a:rPr dirty="0" sz="1450" spc="3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90">
                <a:solidFill>
                  <a:srgbClr val="334054"/>
                </a:solidFill>
                <a:latin typeface="Dotum"/>
                <a:cs typeface="Dotum"/>
              </a:rPr>
              <a:t>지방으로</a:t>
            </a:r>
            <a:r>
              <a:rPr dirty="0" sz="1450" spc="26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90">
                <a:solidFill>
                  <a:srgbClr val="334054"/>
                </a:solidFill>
                <a:latin typeface="Dotum"/>
                <a:cs typeface="Dotum"/>
              </a:rPr>
              <a:t>축적되어</a:t>
            </a:r>
            <a:r>
              <a:rPr dirty="0" sz="1450" spc="27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440">
                <a:solidFill>
                  <a:srgbClr val="334054"/>
                </a:solidFill>
                <a:latin typeface="Dotum"/>
                <a:cs typeface="Dotum"/>
              </a:rPr>
              <a:t>비만을</a:t>
            </a:r>
            <a:r>
              <a:rPr dirty="0" sz="1450" spc="3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85">
                <a:solidFill>
                  <a:srgbClr val="334054"/>
                </a:solidFill>
                <a:latin typeface="Dotum"/>
                <a:cs typeface="Dotum"/>
              </a:rPr>
              <a:t>유발하고</a:t>
            </a:r>
            <a:r>
              <a:rPr dirty="0" sz="1400" spc="-28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24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595">
                <a:solidFill>
                  <a:srgbClr val="334054"/>
                </a:solidFill>
                <a:latin typeface="Dotum"/>
                <a:cs typeface="Dotum"/>
              </a:rPr>
              <a:t>이는</a:t>
            </a:r>
            <a:r>
              <a:rPr dirty="0" sz="1450" spc="47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70">
                <a:solidFill>
                  <a:srgbClr val="334054"/>
                </a:solidFill>
                <a:latin typeface="Dotum"/>
                <a:cs typeface="Dotum"/>
              </a:rPr>
              <a:t>만성질환의</a:t>
            </a:r>
            <a:r>
              <a:rPr dirty="0" sz="1450" spc="24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595">
                <a:solidFill>
                  <a:srgbClr val="334054"/>
                </a:solidFill>
                <a:latin typeface="Dotum"/>
                <a:cs typeface="Dotum"/>
              </a:rPr>
              <a:t>주요</a:t>
            </a:r>
            <a:r>
              <a:rPr dirty="0" sz="1450" spc="47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70">
                <a:solidFill>
                  <a:srgbClr val="334054"/>
                </a:solidFill>
                <a:latin typeface="Dotum"/>
                <a:cs typeface="Dotum"/>
              </a:rPr>
              <a:t>위험인자로</a:t>
            </a:r>
            <a:r>
              <a:rPr dirty="0" sz="1450" spc="24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작용합니다</a:t>
            </a:r>
            <a:r>
              <a:rPr dirty="0" sz="1400" spc="-29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20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440">
                <a:solidFill>
                  <a:srgbClr val="334054"/>
                </a:solidFill>
                <a:latin typeface="Dotum"/>
                <a:cs typeface="Dotum"/>
              </a:rPr>
              <a:t>한국인</a:t>
            </a:r>
            <a:r>
              <a:rPr dirty="0" sz="1450" spc="31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90">
                <a:solidFill>
                  <a:srgbClr val="334054"/>
                </a:solidFill>
                <a:latin typeface="Dotum"/>
                <a:cs typeface="Dotum"/>
              </a:rPr>
              <a:t>비만율은</a:t>
            </a:r>
            <a:r>
              <a:rPr dirty="0" sz="1450" spc="27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55">
                <a:solidFill>
                  <a:srgbClr val="334054"/>
                </a:solidFill>
                <a:latin typeface="Microsoft Sans Serif"/>
                <a:cs typeface="Microsoft Sans Serif"/>
              </a:rPr>
              <a:t>2023</a:t>
            </a:r>
            <a:r>
              <a:rPr dirty="0" sz="1450" spc="-155">
                <a:solidFill>
                  <a:srgbClr val="334054"/>
                </a:solidFill>
                <a:latin typeface="Dotum"/>
                <a:cs typeface="Dotum"/>
              </a:rPr>
              <a:t>년</a:t>
            </a:r>
            <a:r>
              <a:rPr dirty="0" sz="1450" spc="14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595">
                <a:solidFill>
                  <a:srgbClr val="334054"/>
                </a:solidFill>
                <a:latin typeface="Dotum"/>
                <a:cs typeface="Dotum"/>
              </a:rPr>
              <a:t>기준</a:t>
            </a:r>
            <a:r>
              <a:rPr dirty="0" sz="1450" spc="47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30">
                <a:solidFill>
                  <a:srgbClr val="334054"/>
                </a:solidFill>
                <a:latin typeface="Microsoft Sans Serif"/>
                <a:cs typeface="Microsoft Sans Serif"/>
              </a:rPr>
              <a:t>37.2%</a:t>
            </a:r>
            <a:r>
              <a:rPr dirty="0" sz="1450" spc="-30">
                <a:solidFill>
                  <a:srgbClr val="334054"/>
                </a:solidFill>
                <a:latin typeface="Dotum"/>
                <a:cs typeface="Dotum"/>
              </a:rPr>
              <a:t>로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지속적으로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증가하는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65">
                <a:solidFill>
                  <a:srgbClr val="334054"/>
                </a:solidFill>
                <a:latin typeface="Dotum"/>
                <a:cs typeface="Dotum"/>
              </a:rPr>
              <a:t>추세입니다</a:t>
            </a:r>
            <a:r>
              <a:rPr dirty="0" sz="1400" spc="-65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250">
              <a:latin typeface="Microsoft Sans Serif"/>
              <a:cs typeface="Microsoft Sans Serif"/>
            </a:endParaRPr>
          </a:p>
          <a:p>
            <a:pPr algn="just" marL="12700">
              <a:lnSpc>
                <a:spcPct val="100000"/>
              </a:lnSpc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열량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과다섭취와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주요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45" b="1">
                <a:solidFill>
                  <a:srgbClr val="2562EB"/>
                </a:solidFill>
                <a:latin typeface="Malgun Gothic"/>
                <a:cs typeface="Malgun Gothic"/>
              </a:rPr>
              <a:t>만성질환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80999" y="351472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6" y="55795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5"/>
                </a:lnTo>
                <a:lnTo>
                  <a:pt x="353904" y="92571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9"/>
                </a:lnTo>
                <a:lnTo>
                  <a:pt x="353904" y="288426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88553" y="3586987"/>
            <a:ext cx="1657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310" b="1">
                <a:solidFill>
                  <a:srgbClr val="1D40AF"/>
                </a:solidFill>
                <a:latin typeface="Malgun Gothic"/>
                <a:cs typeface="Malgun Gothic"/>
              </a:rPr>
              <a:t>당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2175" y="3395744"/>
            <a:ext cx="502158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유병자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14">
                <a:solidFill>
                  <a:srgbClr val="334054"/>
                </a:solidFill>
                <a:latin typeface="Microsoft Sans Serif"/>
                <a:cs typeface="Microsoft Sans Serif"/>
              </a:rPr>
              <a:t>53.8%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45">
                <a:solidFill>
                  <a:srgbClr val="334054"/>
                </a:solidFill>
                <a:latin typeface="Dotum"/>
                <a:cs typeface="Dotum"/>
              </a:rPr>
              <a:t>동반하며</a:t>
            </a:r>
            <a:r>
              <a:rPr dirty="0" sz="1400" spc="-24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체질량지수와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발병률은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높은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상관관계를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0">
                <a:solidFill>
                  <a:srgbClr val="334054"/>
                </a:solidFill>
                <a:latin typeface="Dotum"/>
                <a:cs typeface="Dotum"/>
              </a:rPr>
              <a:t>보입니다</a:t>
            </a:r>
            <a:r>
              <a:rPr dirty="0" sz="1400" spc="-2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80999" y="42290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200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6"/>
                </a:lnTo>
                <a:lnTo>
                  <a:pt x="353904" y="92572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9"/>
                </a:lnTo>
                <a:lnTo>
                  <a:pt x="353904" y="288426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88553" y="4301362"/>
            <a:ext cx="1657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310" b="1">
                <a:solidFill>
                  <a:srgbClr val="1D40AF"/>
                </a:solidFill>
                <a:latin typeface="Malgun Gothic"/>
                <a:cs typeface="Malgun Gothic"/>
              </a:rPr>
              <a:t>심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2175" y="4100594"/>
            <a:ext cx="504952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심혈관질환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고열량</a:t>
            </a:r>
            <a:r>
              <a:rPr dirty="0" sz="1400" spc="-254">
                <a:solidFill>
                  <a:srgbClr val="334054"/>
                </a:solidFill>
                <a:latin typeface="Microsoft Sans Serif"/>
                <a:cs typeface="Microsoft Sans Serif"/>
              </a:rPr>
              <a:t>·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고지방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식이는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고혈압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동맥경화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심혈관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위험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5">
                <a:solidFill>
                  <a:srgbClr val="334054"/>
                </a:solidFill>
                <a:latin typeface="Microsoft Sans Serif"/>
                <a:cs typeface="Microsoft Sans Serif"/>
              </a:rPr>
              <a:t>2~3</a:t>
            </a:r>
            <a:r>
              <a:rPr dirty="0" sz="1450" spc="-145">
                <a:solidFill>
                  <a:srgbClr val="334054"/>
                </a:solidFill>
                <a:latin typeface="Dotum"/>
                <a:cs typeface="Dotum"/>
              </a:rPr>
              <a:t>배</a:t>
            </a:r>
            <a:r>
              <a:rPr dirty="0" sz="1450" spc="-114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증가시킵니다</a:t>
            </a:r>
            <a:r>
              <a:rPr dirty="0" sz="1400" spc="-265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80999" y="493394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8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6" y="55796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6"/>
                </a:lnTo>
                <a:lnTo>
                  <a:pt x="353904" y="92571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8"/>
                </a:lnTo>
                <a:lnTo>
                  <a:pt x="353904" y="288426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0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88553" y="5006212"/>
            <a:ext cx="1657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310" b="1">
                <a:solidFill>
                  <a:srgbClr val="1D40AF"/>
                </a:solidFill>
                <a:latin typeface="Malgun Gothic"/>
                <a:cs typeface="Malgun Gothic"/>
              </a:rPr>
              <a:t>암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2175" y="4795919"/>
            <a:ext cx="493331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100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발병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위험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비만은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대장암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유방암</a:t>
            </a:r>
            <a:r>
              <a:rPr dirty="0" sz="14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전립선암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특정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암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발병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위험</a:t>
            </a:r>
            <a:r>
              <a:rPr dirty="0" sz="1450" spc="5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85">
                <a:solidFill>
                  <a:srgbClr val="334054"/>
                </a:solidFill>
                <a:latin typeface="Microsoft Sans Serif"/>
                <a:cs typeface="Microsoft Sans Serif"/>
              </a:rPr>
              <a:t>20~40%</a:t>
            </a:r>
            <a:r>
              <a:rPr dirty="0" sz="1400" spc="-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65">
                <a:solidFill>
                  <a:srgbClr val="334054"/>
                </a:solidFill>
                <a:latin typeface="Dotum"/>
                <a:cs typeface="Dotum"/>
              </a:rPr>
              <a:t>증가시킵니다</a:t>
            </a:r>
            <a:r>
              <a:rPr dirty="0" sz="1400" spc="-265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8299" y="5544184"/>
            <a:ext cx="5589270" cy="8966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정확한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열량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25" b="1">
                <a:solidFill>
                  <a:srgbClr val="2562EB"/>
                </a:solidFill>
                <a:latin typeface="Malgun Gothic"/>
                <a:cs typeface="Malgun Gothic"/>
              </a:rPr>
              <a:t>관리의</a:t>
            </a:r>
            <a:r>
              <a:rPr dirty="0" sz="1700" spc="-17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2562EB"/>
                </a:solidFill>
                <a:latin typeface="Malgun Gothic"/>
                <a:cs typeface="Malgun Gothic"/>
              </a:rPr>
              <a:t>중요성</a:t>
            </a:r>
            <a:endParaRPr sz="1700">
              <a:latin typeface="Malgun Gothic"/>
              <a:cs typeface="Malgun Gothic"/>
            </a:endParaRPr>
          </a:p>
          <a:p>
            <a:pPr marL="12700" marR="5080">
              <a:lnSpc>
                <a:spcPct val="116399"/>
              </a:lnSpc>
              <a:spcBef>
                <a:spcPts val="77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열량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적절히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관리하면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체중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감량뿐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아니라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조절이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개선되</a:t>
            </a:r>
            <a:r>
              <a:rPr dirty="0" sz="1450" spc="-170">
                <a:solidFill>
                  <a:srgbClr val="334054"/>
                </a:solidFill>
                <a:latin typeface="Dotum"/>
                <a:cs typeface="Dotum"/>
              </a:rPr>
              <a:t> 고</a:t>
            </a:r>
            <a:r>
              <a:rPr dirty="0" sz="1400" spc="-17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400" spc="-1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심혈관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질환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위험이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감소하는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것으로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임상연구에서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확인되고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0">
                <a:solidFill>
                  <a:srgbClr val="334054"/>
                </a:solidFill>
                <a:latin typeface="Dotum"/>
                <a:cs typeface="Dotum"/>
              </a:rPr>
              <a:t>있습니다</a:t>
            </a:r>
            <a:r>
              <a:rPr dirty="0" sz="1400" spc="-1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715250"/>
          </a:xfrm>
          <a:custGeom>
            <a:avLst/>
            <a:gdLst/>
            <a:ahLst/>
            <a:cxnLst/>
            <a:rect l="l" t="t" r="r" b="b"/>
            <a:pathLst>
              <a:path w="12192000" h="7715250">
                <a:moveTo>
                  <a:pt x="12191999" y="7715249"/>
                </a:moveTo>
                <a:lnTo>
                  <a:pt x="0" y="77152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71524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7534" y="1428642"/>
                </a:moveTo>
                <a:lnTo>
                  <a:pt x="0" y="1428642"/>
                </a:lnTo>
                <a:lnTo>
                  <a:pt x="0" y="0"/>
                </a:lnTo>
                <a:lnTo>
                  <a:pt x="1428749" y="0"/>
                </a:lnTo>
                <a:lnTo>
                  <a:pt x="1428642" y="17534"/>
                </a:lnTo>
                <a:lnTo>
                  <a:pt x="1427028" y="70105"/>
                </a:lnTo>
                <a:lnTo>
                  <a:pt x="1423481" y="122581"/>
                </a:lnTo>
                <a:lnTo>
                  <a:pt x="1418005" y="174894"/>
                </a:lnTo>
                <a:lnTo>
                  <a:pt x="1410606" y="226969"/>
                </a:lnTo>
                <a:lnTo>
                  <a:pt x="1401296" y="278735"/>
                </a:lnTo>
                <a:lnTo>
                  <a:pt x="1390087" y="330122"/>
                </a:lnTo>
                <a:lnTo>
                  <a:pt x="1376994" y="381065"/>
                </a:lnTo>
                <a:lnTo>
                  <a:pt x="1362035" y="431492"/>
                </a:lnTo>
                <a:lnTo>
                  <a:pt x="1345230" y="481331"/>
                </a:lnTo>
                <a:lnTo>
                  <a:pt x="1326603" y="530518"/>
                </a:lnTo>
                <a:lnTo>
                  <a:pt x="1306176" y="578988"/>
                </a:lnTo>
                <a:lnTo>
                  <a:pt x="1283980" y="626674"/>
                </a:lnTo>
                <a:lnTo>
                  <a:pt x="1260044" y="673508"/>
                </a:lnTo>
                <a:lnTo>
                  <a:pt x="1234401" y="719429"/>
                </a:lnTo>
                <a:lnTo>
                  <a:pt x="1207084" y="764377"/>
                </a:lnTo>
                <a:lnTo>
                  <a:pt x="1178131" y="808290"/>
                </a:lnTo>
                <a:lnTo>
                  <a:pt x="1147582" y="851105"/>
                </a:lnTo>
                <a:lnTo>
                  <a:pt x="1115478" y="892766"/>
                </a:lnTo>
                <a:lnTo>
                  <a:pt x="1081861" y="933220"/>
                </a:lnTo>
                <a:lnTo>
                  <a:pt x="1046778" y="972409"/>
                </a:lnTo>
                <a:lnTo>
                  <a:pt x="1010278" y="1010278"/>
                </a:lnTo>
                <a:lnTo>
                  <a:pt x="972409" y="1046778"/>
                </a:lnTo>
                <a:lnTo>
                  <a:pt x="933220" y="1081861"/>
                </a:lnTo>
                <a:lnTo>
                  <a:pt x="892766" y="1115478"/>
                </a:lnTo>
                <a:lnTo>
                  <a:pt x="851105" y="1147582"/>
                </a:lnTo>
                <a:lnTo>
                  <a:pt x="808290" y="1178131"/>
                </a:lnTo>
                <a:lnTo>
                  <a:pt x="764377" y="1207084"/>
                </a:lnTo>
                <a:lnTo>
                  <a:pt x="719429" y="1234401"/>
                </a:lnTo>
                <a:lnTo>
                  <a:pt x="673508" y="1260044"/>
                </a:lnTo>
                <a:lnTo>
                  <a:pt x="626674" y="1283980"/>
                </a:lnTo>
                <a:lnTo>
                  <a:pt x="578988" y="1306176"/>
                </a:lnTo>
                <a:lnTo>
                  <a:pt x="530518" y="1326603"/>
                </a:lnTo>
                <a:lnTo>
                  <a:pt x="481331" y="1345230"/>
                </a:lnTo>
                <a:lnTo>
                  <a:pt x="431492" y="1362035"/>
                </a:lnTo>
                <a:lnTo>
                  <a:pt x="381065" y="1376994"/>
                </a:lnTo>
                <a:lnTo>
                  <a:pt x="330122" y="1390088"/>
                </a:lnTo>
                <a:lnTo>
                  <a:pt x="278735" y="1401296"/>
                </a:lnTo>
                <a:lnTo>
                  <a:pt x="226969" y="1410606"/>
                </a:lnTo>
                <a:lnTo>
                  <a:pt x="174894" y="1418005"/>
                </a:lnTo>
                <a:lnTo>
                  <a:pt x="122581" y="1423481"/>
                </a:lnTo>
                <a:lnTo>
                  <a:pt x="70105" y="1427028"/>
                </a:lnTo>
                <a:lnTo>
                  <a:pt x="17534" y="1428642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763249" y="6286499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1428750" y="1428750"/>
                </a:move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7" y="1306168"/>
                </a:lnTo>
                <a:lnTo>
                  <a:pt x="10743" y="1253855"/>
                </a:lnTo>
                <a:lnTo>
                  <a:pt x="18142" y="1201779"/>
                </a:lnTo>
                <a:lnTo>
                  <a:pt x="27451" y="1150014"/>
                </a:lnTo>
                <a:lnTo>
                  <a:pt x="38660" y="1098626"/>
                </a:lnTo>
                <a:lnTo>
                  <a:pt x="51753" y="1047683"/>
                </a:lnTo>
                <a:lnTo>
                  <a:pt x="66711" y="997257"/>
                </a:lnTo>
                <a:lnTo>
                  <a:pt x="83517" y="947418"/>
                </a:lnTo>
                <a:lnTo>
                  <a:pt x="102144" y="898231"/>
                </a:lnTo>
                <a:lnTo>
                  <a:pt x="122569" y="849760"/>
                </a:lnTo>
                <a:lnTo>
                  <a:pt x="144767" y="802075"/>
                </a:lnTo>
                <a:lnTo>
                  <a:pt x="168702" y="755241"/>
                </a:lnTo>
                <a:lnTo>
                  <a:pt x="194345" y="709319"/>
                </a:lnTo>
                <a:lnTo>
                  <a:pt x="221662" y="664370"/>
                </a:lnTo>
                <a:lnTo>
                  <a:pt x="250616" y="620458"/>
                </a:lnTo>
                <a:lnTo>
                  <a:pt x="281165" y="577644"/>
                </a:lnTo>
                <a:lnTo>
                  <a:pt x="313269" y="535982"/>
                </a:lnTo>
                <a:lnTo>
                  <a:pt x="346886" y="495528"/>
                </a:lnTo>
                <a:lnTo>
                  <a:pt x="381969" y="456339"/>
                </a:lnTo>
                <a:lnTo>
                  <a:pt x="418469" y="418470"/>
                </a:lnTo>
                <a:lnTo>
                  <a:pt x="456339" y="381970"/>
                </a:lnTo>
                <a:lnTo>
                  <a:pt x="495528" y="346886"/>
                </a:lnTo>
                <a:lnTo>
                  <a:pt x="535982" y="313270"/>
                </a:lnTo>
                <a:lnTo>
                  <a:pt x="577642" y="281167"/>
                </a:lnTo>
                <a:lnTo>
                  <a:pt x="620457" y="250617"/>
                </a:lnTo>
                <a:lnTo>
                  <a:pt x="664369" y="221664"/>
                </a:lnTo>
                <a:lnTo>
                  <a:pt x="709319" y="194347"/>
                </a:lnTo>
                <a:lnTo>
                  <a:pt x="755242" y="168704"/>
                </a:lnTo>
                <a:lnTo>
                  <a:pt x="802075" y="144768"/>
                </a:lnTo>
                <a:lnTo>
                  <a:pt x="849760" y="122571"/>
                </a:lnTo>
                <a:lnTo>
                  <a:pt x="898231" y="102145"/>
                </a:lnTo>
                <a:lnTo>
                  <a:pt x="947418" y="83518"/>
                </a:lnTo>
                <a:lnTo>
                  <a:pt x="997258" y="66714"/>
                </a:lnTo>
                <a:lnTo>
                  <a:pt x="1047685" y="51754"/>
                </a:lnTo>
                <a:lnTo>
                  <a:pt x="1098626" y="38661"/>
                </a:lnTo>
                <a:lnTo>
                  <a:pt x="1150014" y="27452"/>
                </a:lnTo>
                <a:lnTo>
                  <a:pt x="1201780" y="18143"/>
                </a:lnTo>
                <a:lnTo>
                  <a:pt x="1253856" y="10744"/>
                </a:lnTo>
                <a:lnTo>
                  <a:pt x="1306168" y="5268"/>
                </a:lnTo>
                <a:lnTo>
                  <a:pt x="1358644" y="1720"/>
                </a:lnTo>
                <a:lnTo>
                  <a:pt x="1417059" y="0"/>
                </a:lnTo>
                <a:lnTo>
                  <a:pt x="1428750" y="0"/>
                </a:lnTo>
                <a:lnTo>
                  <a:pt x="1428750" y="1428750"/>
                </a:lnTo>
                <a:close/>
              </a:path>
            </a:pathLst>
          </a:custGeom>
          <a:solidFill>
            <a:srgbClr val="BEDA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dirty="0" spc="-35"/>
              <a:t>7.</a:t>
            </a:r>
            <a:r>
              <a:rPr dirty="0" spc="-125"/>
              <a:t> </a:t>
            </a:r>
            <a:r>
              <a:rPr dirty="0" sz="3200" spc="-610">
                <a:latin typeface="Malgun Gothic"/>
                <a:cs typeface="Malgun Gothic"/>
              </a:rPr>
              <a:t>음식열량예측의</a:t>
            </a:r>
            <a:r>
              <a:rPr dirty="0" sz="3200" spc="-330">
                <a:latin typeface="Malgun Gothic"/>
                <a:cs typeface="Malgun Gothic"/>
              </a:rPr>
              <a:t> </a:t>
            </a:r>
            <a:r>
              <a:rPr dirty="0" sz="3200" spc="-635">
                <a:latin typeface="Malgun Gothic"/>
                <a:cs typeface="Malgun Gothic"/>
              </a:rPr>
              <a:t>개념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118" y="1781175"/>
            <a:ext cx="157153" cy="2286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924175"/>
            <a:ext cx="228599" cy="22859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886539" y="4337446"/>
            <a:ext cx="281940" cy="223520"/>
          </a:xfrm>
          <a:custGeom>
            <a:avLst/>
            <a:gdLst/>
            <a:ahLst/>
            <a:cxnLst/>
            <a:rect l="l" t="t" r="r" b="b"/>
            <a:pathLst>
              <a:path w="281940" h="223520">
                <a:moveTo>
                  <a:pt x="107022" y="30480"/>
                </a:moveTo>
                <a:lnTo>
                  <a:pt x="34468" y="30480"/>
                </a:lnTo>
                <a:lnTo>
                  <a:pt x="39245" y="26670"/>
                </a:lnTo>
                <a:lnTo>
                  <a:pt x="44693" y="22860"/>
                </a:lnTo>
                <a:lnTo>
                  <a:pt x="50631" y="20320"/>
                </a:lnTo>
                <a:lnTo>
                  <a:pt x="54203" y="3810"/>
                </a:lnTo>
                <a:lnTo>
                  <a:pt x="57417" y="0"/>
                </a:lnTo>
                <a:lnTo>
                  <a:pt x="84073" y="0"/>
                </a:lnTo>
                <a:lnTo>
                  <a:pt x="87287" y="3810"/>
                </a:lnTo>
                <a:lnTo>
                  <a:pt x="88136" y="7620"/>
                </a:lnTo>
                <a:lnTo>
                  <a:pt x="90859" y="20320"/>
                </a:lnTo>
                <a:lnTo>
                  <a:pt x="96753" y="22860"/>
                </a:lnTo>
                <a:lnTo>
                  <a:pt x="102244" y="26670"/>
                </a:lnTo>
                <a:lnTo>
                  <a:pt x="107022" y="30480"/>
                </a:lnTo>
                <a:close/>
              </a:path>
              <a:path w="281940" h="223520">
                <a:moveTo>
                  <a:pt x="17814" y="124460"/>
                </a:moveTo>
                <a:lnTo>
                  <a:pt x="13349" y="123190"/>
                </a:lnTo>
                <a:lnTo>
                  <a:pt x="10804" y="119380"/>
                </a:lnTo>
                <a:lnTo>
                  <a:pt x="9197" y="116840"/>
                </a:lnTo>
                <a:lnTo>
                  <a:pt x="7724" y="115570"/>
                </a:lnTo>
                <a:lnTo>
                  <a:pt x="5045" y="110490"/>
                </a:lnTo>
                <a:lnTo>
                  <a:pt x="3795" y="107950"/>
                </a:lnTo>
                <a:lnTo>
                  <a:pt x="2678" y="106680"/>
                </a:lnTo>
                <a:lnTo>
                  <a:pt x="1651" y="104140"/>
                </a:lnTo>
                <a:lnTo>
                  <a:pt x="0" y="100330"/>
                </a:lnTo>
                <a:lnTo>
                  <a:pt x="1250" y="95250"/>
                </a:lnTo>
                <a:lnTo>
                  <a:pt x="14332" y="83820"/>
                </a:lnTo>
                <a:lnTo>
                  <a:pt x="13841" y="81280"/>
                </a:lnTo>
                <a:lnTo>
                  <a:pt x="13573" y="77470"/>
                </a:lnTo>
                <a:lnTo>
                  <a:pt x="13573" y="71120"/>
                </a:lnTo>
                <a:lnTo>
                  <a:pt x="13841" y="68580"/>
                </a:lnTo>
                <a:lnTo>
                  <a:pt x="14332" y="64770"/>
                </a:lnTo>
                <a:lnTo>
                  <a:pt x="4364" y="55835"/>
                </a:lnTo>
                <a:lnTo>
                  <a:pt x="1250" y="53340"/>
                </a:lnTo>
                <a:lnTo>
                  <a:pt x="0" y="49530"/>
                </a:lnTo>
                <a:lnTo>
                  <a:pt x="2678" y="43180"/>
                </a:lnTo>
                <a:lnTo>
                  <a:pt x="3795" y="40640"/>
                </a:lnTo>
                <a:lnTo>
                  <a:pt x="6384" y="35560"/>
                </a:lnTo>
                <a:lnTo>
                  <a:pt x="7768" y="33020"/>
                </a:lnTo>
                <a:lnTo>
                  <a:pt x="9242" y="31750"/>
                </a:lnTo>
                <a:lnTo>
                  <a:pt x="13349" y="25400"/>
                </a:lnTo>
                <a:lnTo>
                  <a:pt x="17814" y="24130"/>
                </a:lnTo>
                <a:lnTo>
                  <a:pt x="21833" y="26670"/>
                </a:lnTo>
                <a:lnTo>
                  <a:pt x="34468" y="30480"/>
                </a:lnTo>
                <a:lnTo>
                  <a:pt x="131382" y="30480"/>
                </a:lnTo>
                <a:lnTo>
                  <a:pt x="132204" y="31750"/>
                </a:lnTo>
                <a:lnTo>
                  <a:pt x="133677" y="33020"/>
                </a:lnTo>
                <a:lnTo>
                  <a:pt x="135016" y="35560"/>
                </a:lnTo>
                <a:lnTo>
                  <a:pt x="136400" y="38100"/>
                </a:lnTo>
                <a:lnTo>
                  <a:pt x="137651" y="40640"/>
                </a:lnTo>
                <a:lnTo>
                  <a:pt x="138767" y="43180"/>
                </a:lnTo>
                <a:lnTo>
                  <a:pt x="139794" y="44450"/>
                </a:lnTo>
                <a:lnTo>
                  <a:pt x="141446" y="49530"/>
                </a:lnTo>
                <a:lnTo>
                  <a:pt x="140196" y="53340"/>
                </a:lnTo>
                <a:lnTo>
                  <a:pt x="65147" y="53340"/>
                </a:lnTo>
                <a:lnTo>
                  <a:pt x="59987" y="55835"/>
                </a:lnTo>
                <a:lnTo>
                  <a:pt x="49291" y="71120"/>
                </a:lnTo>
                <a:lnTo>
                  <a:pt x="49291" y="77470"/>
                </a:lnTo>
                <a:lnTo>
                  <a:pt x="65147" y="95250"/>
                </a:lnTo>
                <a:lnTo>
                  <a:pt x="140106" y="95250"/>
                </a:lnTo>
                <a:lnTo>
                  <a:pt x="141356" y="100330"/>
                </a:lnTo>
                <a:lnTo>
                  <a:pt x="138678" y="105410"/>
                </a:lnTo>
                <a:lnTo>
                  <a:pt x="137561" y="107950"/>
                </a:lnTo>
                <a:lnTo>
                  <a:pt x="136311" y="110490"/>
                </a:lnTo>
                <a:lnTo>
                  <a:pt x="134927" y="113030"/>
                </a:lnTo>
                <a:lnTo>
                  <a:pt x="133588" y="115570"/>
                </a:lnTo>
                <a:lnTo>
                  <a:pt x="132114" y="116840"/>
                </a:lnTo>
                <a:lnTo>
                  <a:pt x="131293" y="118110"/>
                </a:lnTo>
                <a:lnTo>
                  <a:pt x="34423" y="118110"/>
                </a:lnTo>
                <a:lnTo>
                  <a:pt x="17814" y="124460"/>
                </a:lnTo>
                <a:close/>
              </a:path>
              <a:path w="281940" h="223520">
                <a:moveTo>
                  <a:pt x="131382" y="30480"/>
                </a:moveTo>
                <a:lnTo>
                  <a:pt x="107022" y="30480"/>
                </a:lnTo>
                <a:lnTo>
                  <a:pt x="123631" y="24130"/>
                </a:lnTo>
                <a:lnTo>
                  <a:pt x="128096" y="25400"/>
                </a:lnTo>
                <a:lnTo>
                  <a:pt x="131382" y="30480"/>
                </a:lnTo>
                <a:close/>
              </a:path>
              <a:path w="281940" h="223520">
                <a:moveTo>
                  <a:pt x="140106" y="95250"/>
                </a:moveTo>
                <a:lnTo>
                  <a:pt x="76298" y="95250"/>
                </a:lnTo>
                <a:lnTo>
                  <a:pt x="81550" y="92710"/>
                </a:lnTo>
                <a:lnTo>
                  <a:pt x="83867" y="91440"/>
                </a:lnTo>
                <a:lnTo>
                  <a:pt x="87886" y="87630"/>
                </a:lnTo>
                <a:lnTo>
                  <a:pt x="89435" y="85090"/>
                </a:lnTo>
                <a:lnTo>
                  <a:pt x="91610" y="80010"/>
                </a:lnTo>
                <a:lnTo>
                  <a:pt x="92154" y="77470"/>
                </a:lnTo>
                <a:lnTo>
                  <a:pt x="92154" y="71120"/>
                </a:lnTo>
                <a:lnTo>
                  <a:pt x="76298" y="53340"/>
                </a:lnTo>
                <a:lnTo>
                  <a:pt x="140196" y="53340"/>
                </a:lnTo>
                <a:lnTo>
                  <a:pt x="136188" y="56550"/>
                </a:lnTo>
                <a:lnTo>
                  <a:pt x="127024" y="64770"/>
                </a:lnTo>
                <a:lnTo>
                  <a:pt x="127515" y="68580"/>
                </a:lnTo>
                <a:lnTo>
                  <a:pt x="127783" y="71120"/>
                </a:lnTo>
                <a:lnTo>
                  <a:pt x="127783" y="77470"/>
                </a:lnTo>
                <a:lnTo>
                  <a:pt x="127515" y="80010"/>
                </a:lnTo>
                <a:lnTo>
                  <a:pt x="127024" y="83820"/>
                </a:lnTo>
                <a:lnTo>
                  <a:pt x="136936" y="92710"/>
                </a:lnTo>
                <a:lnTo>
                  <a:pt x="140106" y="95250"/>
                </a:lnTo>
                <a:close/>
              </a:path>
              <a:path w="281940" h="223520">
                <a:moveTo>
                  <a:pt x="181049" y="223520"/>
                </a:moveTo>
                <a:lnTo>
                  <a:pt x="174798" y="220980"/>
                </a:lnTo>
                <a:lnTo>
                  <a:pt x="172438" y="219687"/>
                </a:lnTo>
                <a:lnTo>
                  <a:pt x="170244" y="218440"/>
                </a:lnTo>
                <a:lnTo>
                  <a:pt x="167833" y="217170"/>
                </a:lnTo>
                <a:lnTo>
                  <a:pt x="165556" y="215900"/>
                </a:lnTo>
                <a:lnTo>
                  <a:pt x="163413" y="214630"/>
                </a:lnTo>
                <a:lnTo>
                  <a:pt x="157921" y="210820"/>
                </a:lnTo>
                <a:lnTo>
                  <a:pt x="156805" y="205740"/>
                </a:lnTo>
                <a:lnTo>
                  <a:pt x="162297" y="189230"/>
                </a:lnTo>
                <a:lnTo>
                  <a:pt x="158368" y="184150"/>
                </a:lnTo>
                <a:lnTo>
                  <a:pt x="155197" y="179070"/>
                </a:lnTo>
                <a:lnTo>
                  <a:pt x="152965" y="172720"/>
                </a:lnTo>
                <a:lnTo>
                  <a:pt x="135865" y="168910"/>
                </a:lnTo>
                <a:lnTo>
                  <a:pt x="132516" y="166370"/>
                </a:lnTo>
                <a:lnTo>
                  <a:pt x="131668" y="158750"/>
                </a:lnTo>
                <a:lnTo>
                  <a:pt x="131668" y="147320"/>
                </a:lnTo>
                <a:lnTo>
                  <a:pt x="132516" y="139700"/>
                </a:lnTo>
                <a:lnTo>
                  <a:pt x="135820" y="135890"/>
                </a:lnTo>
                <a:lnTo>
                  <a:pt x="152965" y="133350"/>
                </a:lnTo>
                <a:lnTo>
                  <a:pt x="155153" y="127000"/>
                </a:lnTo>
                <a:lnTo>
                  <a:pt x="158368" y="121920"/>
                </a:lnTo>
                <a:lnTo>
                  <a:pt x="162297" y="116840"/>
                </a:lnTo>
                <a:lnTo>
                  <a:pt x="156805" y="100330"/>
                </a:lnTo>
                <a:lnTo>
                  <a:pt x="181049" y="82550"/>
                </a:lnTo>
                <a:lnTo>
                  <a:pt x="185469" y="83820"/>
                </a:lnTo>
                <a:lnTo>
                  <a:pt x="197122" y="96520"/>
                </a:lnTo>
                <a:lnTo>
                  <a:pt x="255310" y="96520"/>
                </a:lnTo>
                <a:lnTo>
                  <a:pt x="256148" y="100330"/>
                </a:lnTo>
                <a:lnTo>
                  <a:pt x="250656" y="116840"/>
                </a:lnTo>
                <a:lnTo>
                  <a:pt x="254585" y="121920"/>
                </a:lnTo>
                <a:lnTo>
                  <a:pt x="257755" y="127000"/>
                </a:lnTo>
                <a:lnTo>
                  <a:pt x="259541" y="132080"/>
                </a:lnTo>
                <a:lnTo>
                  <a:pt x="200878" y="132080"/>
                </a:lnTo>
                <a:lnTo>
                  <a:pt x="195627" y="134620"/>
                </a:lnTo>
                <a:lnTo>
                  <a:pt x="185023" y="149860"/>
                </a:lnTo>
                <a:lnTo>
                  <a:pt x="185023" y="156210"/>
                </a:lnTo>
                <a:lnTo>
                  <a:pt x="200878" y="173990"/>
                </a:lnTo>
                <a:lnTo>
                  <a:pt x="259550" y="173990"/>
                </a:lnTo>
                <a:lnTo>
                  <a:pt x="257800" y="179070"/>
                </a:lnTo>
                <a:lnTo>
                  <a:pt x="254585" y="184150"/>
                </a:lnTo>
                <a:lnTo>
                  <a:pt x="250656" y="189230"/>
                </a:lnTo>
                <a:lnTo>
                  <a:pt x="256148" y="205740"/>
                </a:lnTo>
                <a:lnTo>
                  <a:pt x="255310" y="209550"/>
                </a:lnTo>
                <a:lnTo>
                  <a:pt x="197167" y="209550"/>
                </a:lnTo>
                <a:lnTo>
                  <a:pt x="188346" y="219687"/>
                </a:lnTo>
                <a:lnTo>
                  <a:pt x="185469" y="222250"/>
                </a:lnTo>
                <a:lnTo>
                  <a:pt x="181049" y="223520"/>
                </a:lnTo>
                <a:close/>
              </a:path>
              <a:path w="281940" h="223520">
                <a:moveTo>
                  <a:pt x="255310" y="96520"/>
                </a:moveTo>
                <a:lnTo>
                  <a:pt x="215785" y="96520"/>
                </a:lnTo>
                <a:lnTo>
                  <a:pt x="224626" y="86360"/>
                </a:lnTo>
                <a:lnTo>
                  <a:pt x="227483" y="83820"/>
                </a:lnTo>
                <a:lnTo>
                  <a:pt x="231904" y="82550"/>
                </a:lnTo>
                <a:lnTo>
                  <a:pt x="238199" y="85090"/>
                </a:lnTo>
                <a:lnTo>
                  <a:pt x="245119" y="88900"/>
                </a:lnTo>
                <a:lnTo>
                  <a:pt x="249540" y="91440"/>
                </a:lnTo>
                <a:lnTo>
                  <a:pt x="255031" y="95250"/>
                </a:lnTo>
                <a:lnTo>
                  <a:pt x="255310" y="96520"/>
                </a:lnTo>
                <a:close/>
              </a:path>
              <a:path w="281940" h="223520">
                <a:moveTo>
                  <a:pt x="212749" y="96520"/>
                </a:moveTo>
                <a:lnTo>
                  <a:pt x="200158" y="96520"/>
                </a:lnTo>
                <a:lnTo>
                  <a:pt x="203284" y="95250"/>
                </a:lnTo>
                <a:lnTo>
                  <a:pt x="209624" y="95250"/>
                </a:lnTo>
                <a:lnTo>
                  <a:pt x="212749" y="96520"/>
                </a:lnTo>
                <a:close/>
              </a:path>
              <a:path w="281940" h="223520">
                <a:moveTo>
                  <a:pt x="83983" y="148590"/>
                </a:moveTo>
                <a:lnTo>
                  <a:pt x="57373" y="148590"/>
                </a:lnTo>
                <a:lnTo>
                  <a:pt x="54158" y="144780"/>
                </a:lnTo>
                <a:lnTo>
                  <a:pt x="53310" y="140970"/>
                </a:lnTo>
                <a:lnTo>
                  <a:pt x="50586" y="128270"/>
                </a:lnTo>
                <a:lnTo>
                  <a:pt x="44693" y="125730"/>
                </a:lnTo>
                <a:lnTo>
                  <a:pt x="39201" y="121920"/>
                </a:lnTo>
                <a:lnTo>
                  <a:pt x="34423" y="118110"/>
                </a:lnTo>
                <a:lnTo>
                  <a:pt x="106933" y="118110"/>
                </a:lnTo>
                <a:lnTo>
                  <a:pt x="102155" y="121920"/>
                </a:lnTo>
                <a:lnTo>
                  <a:pt x="96708" y="125730"/>
                </a:lnTo>
                <a:lnTo>
                  <a:pt x="90770" y="128270"/>
                </a:lnTo>
                <a:lnTo>
                  <a:pt x="87198" y="144780"/>
                </a:lnTo>
                <a:lnTo>
                  <a:pt x="83983" y="148590"/>
                </a:lnTo>
                <a:close/>
              </a:path>
              <a:path w="281940" h="223520">
                <a:moveTo>
                  <a:pt x="123542" y="124460"/>
                </a:moveTo>
                <a:lnTo>
                  <a:pt x="106933" y="118110"/>
                </a:lnTo>
                <a:lnTo>
                  <a:pt x="131293" y="118110"/>
                </a:lnTo>
                <a:lnTo>
                  <a:pt x="128007" y="123190"/>
                </a:lnTo>
                <a:lnTo>
                  <a:pt x="123542" y="124460"/>
                </a:lnTo>
                <a:close/>
              </a:path>
              <a:path w="281940" h="223520">
                <a:moveTo>
                  <a:pt x="259550" y="173990"/>
                </a:moveTo>
                <a:lnTo>
                  <a:pt x="212030" y="173990"/>
                </a:lnTo>
                <a:lnTo>
                  <a:pt x="217281" y="171450"/>
                </a:lnTo>
                <a:lnTo>
                  <a:pt x="219598" y="170180"/>
                </a:lnTo>
                <a:lnTo>
                  <a:pt x="223618" y="166370"/>
                </a:lnTo>
                <a:lnTo>
                  <a:pt x="225166" y="163830"/>
                </a:lnTo>
                <a:lnTo>
                  <a:pt x="227341" y="158750"/>
                </a:lnTo>
                <a:lnTo>
                  <a:pt x="227885" y="156210"/>
                </a:lnTo>
                <a:lnTo>
                  <a:pt x="227885" y="149860"/>
                </a:lnTo>
                <a:lnTo>
                  <a:pt x="212030" y="132080"/>
                </a:lnTo>
                <a:lnTo>
                  <a:pt x="259541" y="132080"/>
                </a:lnTo>
                <a:lnTo>
                  <a:pt x="259987" y="133350"/>
                </a:lnTo>
                <a:lnTo>
                  <a:pt x="272980" y="135890"/>
                </a:lnTo>
                <a:lnTo>
                  <a:pt x="277088" y="135890"/>
                </a:lnTo>
                <a:lnTo>
                  <a:pt x="280436" y="139700"/>
                </a:lnTo>
                <a:lnTo>
                  <a:pt x="281285" y="147320"/>
                </a:lnTo>
                <a:lnTo>
                  <a:pt x="281374" y="148590"/>
                </a:lnTo>
                <a:lnTo>
                  <a:pt x="281463" y="156210"/>
                </a:lnTo>
                <a:lnTo>
                  <a:pt x="281285" y="158750"/>
                </a:lnTo>
                <a:lnTo>
                  <a:pt x="280436" y="166370"/>
                </a:lnTo>
                <a:lnTo>
                  <a:pt x="277132" y="168910"/>
                </a:lnTo>
                <a:lnTo>
                  <a:pt x="272980" y="170180"/>
                </a:lnTo>
                <a:lnTo>
                  <a:pt x="259987" y="172720"/>
                </a:lnTo>
                <a:lnTo>
                  <a:pt x="259550" y="173990"/>
                </a:lnTo>
                <a:close/>
              </a:path>
              <a:path w="281940" h="223520">
                <a:moveTo>
                  <a:pt x="73759" y="149860"/>
                </a:moveTo>
                <a:lnTo>
                  <a:pt x="67597" y="149860"/>
                </a:lnTo>
                <a:lnTo>
                  <a:pt x="64561" y="148590"/>
                </a:lnTo>
                <a:lnTo>
                  <a:pt x="76795" y="148590"/>
                </a:lnTo>
                <a:lnTo>
                  <a:pt x="73759" y="149860"/>
                </a:lnTo>
                <a:close/>
              </a:path>
              <a:path w="281940" h="223520">
                <a:moveTo>
                  <a:pt x="231859" y="223520"/>
                </a:moveTo>
                <a:lnTo>
                  <a:pt x="227439" y="222250"/>
                </a:lnTo>
                <a:lnTo>
                  <a:pt x="224834" y="219898"/>
                </a:lnTo>
                <a:lnTo>
                  <a:pt x="215830" y="209550"/>
                </a:lnTo>
                <a:lnTo>
                  <a:pt x="255310" y="209550"/>
                </a:lnTo>
                <a:lnTo>
                  <a:pt x="255031" y="210820"/>
                </a:lnTo>
                <a:lnTo>
                  <a:pt x="249540" y="214630"/>
                </a:lnTo>
                <a:lnTo>
                  <a:pt x="245119" y="217170"/>
                </a:lnTo>
                <a:lnTo>
                  <a:pt x="242708" y="218440"/>
                </a:lnTo>
                <a:lnTo>
                  <a:pt x="240515" y="219687"/>
                </a:lnTo>
                <a:lnTo>
                  <a:pt x="235788" y="222250"/>
                </a:lnTo>
                <a:lnTo>
                  <a:pt x="231859" y="223520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85825" y="6015037"/>
            <a:ext cx="285750" cy="200025"/>
          </a:xfrm>
          <a:custGeom>
            <a:avLst/>
            <a:gdLst/>
            <a:ahLst/>
            <a:cxnLst/>
            <a:rect l="l" t="t" r="r" b="b"/>
            <a:pathLst>
              <a:path w="285750" h="200025">
                <a:moveTo>
                  <a:pt x="57150" y="142875"/>
                </a:moveTo>
                <a:lnTo>
                  <a:pt x="28575" y="142875"/>
                </a:lnTo>
                <a:lnTo>
                  <a:pt x="28575" y="28575"/>
                </a:lnTo>
                <a:lnTo>
                  <a:pt x="30823" y="17461"/>
                </a:lnTo>
                <a:lnTo>
                  <a:pt x="36952" y="8377"/>
                </a:lnTo>
                <a:lnTo>
                  <a:pt x="46036" y="2248"/>
                </a:lnTo>
                <a:lnTo>
                  <a:pt x="57150" y="0"/>
                </a:lnTo>
                <a:lnTo>
                  <a:pt x="228600" y="0"/>
                </a:lnTo>
                <a:lnTo>
                  <a:pt x="239713" y="2248"/>
                </a:lnTo>
                <a:lnTo>
                  <a:pt x="248797" y="8377"/>
                </a:lnTo>
                <a:lnTo>
                  <a:pt x="254926" y="17461"/>
                </a:lnTo>
                <a:lnTo>
                  <a:pt x="257175" y="28575"/>
                </a:lnTo>
                <a:lnTo>
                  <a:pt x="57150" y="28575"/>
                </a:lnTo>
                <a:lnTo>
                  <a:pt x="57150" y="142875"/>
                </a:lnTo>
                <a:close/>
              </a:path>
              <a:path w="285750" h="200025">
                <a:moveTo>
                  <a:pt x="257175" y="142875"/>
                </a:moveTo>
                <a:lnTo>
                  <a:pt x="228600" y="142875"/>
                </a:lnTo>
                <a:lnTo>
                  <a:pt x="228600" y="28575"/>
                </a:lnTo>
                <a:lnTo>
                  <a:pt x="257175" y="28575"/>
                </a:lnTo>
                <a:lnTo>
                  <a:pt x="257175" y="142875"/>
                </a:lnTo>
                <a:close/>
              </a:path>
              <a:path w="285750" h="200025">
                <a:moveTo>
                  <a:pt x="157162" y="78581"/>
                </a:moveTo>
                <a:lnTo>
                  <a:pt x="128587" y="78581"/>
                </a:lnTo>
                <a:lnTo>
                  <a:pt x="128587" y="53220"/>
                </a:lnTo>
                <a:lnTo>
                  <a:pt x="131802" y="50006"/>
                </a:lnTo>
                <a:lnTo>
                  <a:pt x="153947" y="50006"/>
                </a:lnTo>
                <a:lnTo>
                  <a:pt x="157162" y="53220"/>
                </a:lnTo>
                <a:lnTo>
                  <a:pt x="157162" y="78581"/>
                </a:lnTo>
                <a:close/>
              </a:path>
              <a:path w="285750" h="200025">
                <a:moveTo>
                  <a:pt x="182522" y="107156"/>
                </a:moveTo>
                <a:lnTo>
                  <a:pt x="103227" y="107156"/>
                </a:lnTo>
                <a:lnTo>
                  <a:pt x="100012" y="103941"/>
                </a:lnTo>
                <a:lnTo>
                  <a:pt x="100012" y="81795"/>
                </a:lnTo>
                <a:lnTo>
                  <a:pt x="103227" y="78581"/>
                </a:lnTo>
                <a:lnTo>
                  <a:pt x="182522" y="78581"/>
                </a:lnTo>
                <a:lnTo>
                  <a:pt x="185737" y="81795"/>
                </a:lnTo>
                <a:lnTo>
                  <a:pt x="185737" y="103941"/>
                </a:lnTo>
                <a:lnTo>
                  <a:pt x="182522" y="107156"/>
                </a:lnTo>
                <a:close/>
              </a:path>
              <a:path w="285750" h="200025">
                <a:moveTo>
                  <a:pt x="153947" y="135731"/>
                </a:moveTo>
                <a:lnTo>
                  <a:pt x="131802" y="135731"/>
                </a:lnTo>
                <a:lnTo>
                  <a:pt x="128587" y="132516"/>
                </a:lnTo>
                <a:lnTo>
                  <a:pt x="128587" y="107156"/>
                </a:lnTo>
                <a:lnTo>
                  <a:pt x="157162" y="107156"/>
                </a:lnTo>
                <a:lnTo>
                  <a:pt x="157162" y="132516"/>
                </a:lnTo>
                <a:lnTo>
                  <a:pt x="153947" y="135731"/>
                </a:lnTo>
                <a:close/>
              </a:path>
              <a:path w="285750" h="200025">
                <a:moveTo>
                  <a:pt x="251460" y="200025"/>
                </a:moveTo>
                <a:lnTo>
                  <a:pt x="34290" y="200025"/>
                </a:lnTo>
                <a:lnTo>
                  <a:pt x="20945" y="197329"/>
                </a:lnTo>
                <a:lnTo>
                  <a:pt x="10045" y="189979"/>
                </a:lnTo>
                <a:lnTo>
                  <a:pt x="2695" y="179079"/>
                </a:lnTo>
                <a:lnTo>
                  <a:pt x="0" y="165735"/>
                </a:lnTo>
                <a:lnTo>
                  <a:pt x="0" y="161002"/>
                </a:lnTo>
                <a:lnTo>
                  <a:pt x="3839" y="157162"/>
                </a:lnTo>
                <a:lnTo>
                  <a:pt x="281910" y="157162"/>
                </a:lnTo>
                <a:lnTo>
                  <a:pt x="285750" y="161002"/>
                </a:lnTo>
                <a:lnTo>
                  <a:pt x="285750" y="165735"/>
                </a:lnTo>
                <a:lnTo>
                  <a:pt x="283054" y="179079"/>
                </a:lnTo>
                <a:lnTo>
                  <a:pt x="275704" y="189979"/>
                </a:lnTo>
                <a:lnTo>
                  <a:pt x="264804" y="197329"/>
                </a:lnTo>
                <a:lnTo>
                  <a:pt x="251460" y="200025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68299" y="1062482"/>
            <a:ext cx="10942955" cy="6266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인공지능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기반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식품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영양분석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60">
                <a:solidFill>
                  <a:srgbClr val="465469"/>
                </a:solidFill>
                <a:latin typeface="Dotum"/>
                <a:cs typeface="Dotum"/>
              </a:rPr>
              <a:t>서비스의</a:t>
            </a:r>
            <a:r>
              <a:rPr dirty="0" sz="2000" spc="-165">
                <a:solidFill>
                  <a:srgbClr val="465469"/>
                </a:solidFill>
                <a:latin typeface="Dotum"/>
                <a:cs typeface="Dotum"/>
              </a:rPr>
              <a:t> </a:t>
            </a:r>
            <a:r>
              <a:rPr dirty="0" sz="2000" spc="-385">
                <a:solidFill>
                  <a:srgbClr val="465469"/>
                </a:solidFill>
                <a:latin typeface="Dotum"/>
                <a:cs typeface="Dotum"/>
              </a:rPr>
              <a:t>이해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음식열량예측의</a:t>
            </a:r>
            <a:r>
              <a:rPr dirty="0" sz="1850" spc="-18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70" b="1">
                <a:solidFill>
                  <a:srgbClr val="2562EB"/>
                </a:solidFill>
                <a:latin typeface="Malgun Gothic"/>
                <a:cs typeface="Malgun Gothic"/>
              </a:rPr>
              <a:t>정의</a:t>
            </a:r>
            <a:endParaRPr sz="1850">
              <a:latin typeface="Malgun Gothic"/>
              <a:cs typeface="Malgun Gothic"/>
            </a:endParaRPr>
          </a:p>
          <a:p>
            <a:pPr algn="just" marL="974090" marR="11430">
              <a:lnSpc>
                <a:spcPct val="112500"/>
              </a:lnSpc>
              <a:spcBef>
                <a:spcPts val="60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음식열량예측이란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사진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촬영만으로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음식의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종류와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양을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인식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분석하는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기술입니다</a:t>
            </a:r>
            <a:r>
              <a:rPr dirty="0" sz="15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인공지능과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영상처리</a:t>
            </a:r>
            <a:r>
              <a:rPr dirty="0" sz="1500" spc="-25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딥러닝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술을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활용하여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분석하고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실시간으로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5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  <a:spcBef>
                <a:spcPts val="5"/>
              </a:spcBef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필요성</a:t>
            </a:r>
            <a:r>
              <a:rPr dirty="0" sz="1850" spc="-19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의의</a:t>
            </a:r>
            <a:endParaRPr sz="1850">
              <a:latin typeface="Malgun Gothic"/>
              <a:cs typeface="Malgun Gothic"/>
            </a:endParaRPr>
          </a:p>
          <a:p>
            <a:pPr algn="just" marL="974090" marR="5080">
              <a:lnSpc>
                <a:spcPct val="114599"/>
              </a:lnSpc>
              <a:spcBef>
                <a:spcPts val="565"/>
              </a:spcBef>
            </a:pP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식이기록의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불편함과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부정확성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해소하고</a:t>
            </a:r>
            <a:r>
              <a:rPr dirty="0" sz="1500" spc="-25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누구나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쉽게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있는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환경을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4">
                <a:solidFill>
                  <a:srgbClr val="334054"/>
                </a:solidFill>
                <a:latin typeface="Dotum"/>
                <a:cs typeface="Dotum"/>
              </a:rPr>
              <a:t>제공합니다</a:t>
            </a:r>
            <a:r>
              <a:rPr dirty="0" sz="1500" spc="-254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특히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비만</a:t>
            </a:r>
            <a:r>
              <a:rPr dirty="0" sz="1500" spc="-250">
                <a:solidFill>
                  <a:srgbClr val="334054"/>
                </a:solidFill>
                <a:latin typeface="Microsoft Sans Serif"/>
                <a:cs typeface="Microsoft Sans Serif"/>
              </a:rPr>
              <a:t>·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만성질환자의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부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담을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35">
                <a:solidFill>
                  <a:srgbClr val="334054"/>
                </a:solidFill>
                <a:latin typeface="Dotum"/>
                <a:cs typeface="Dotum"/>
              </a:rPr>
              <a:t>줄이고</a:t>
            </a:r>
            <a:r>
              <a:rPr dirty="0" sz="1500" spc="-23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영양소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섭취를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정확히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파악하여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건강관리를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50">
                <a:solidFill>
                  <a:srgbClr val="334054"/>
                </a:solidFill>
                <a:latin typeface="Dotum"/>
                <a:cs typeface="Dotum"/>
              </a:rPr>
              <a:t>돕습니다</a:t>
            </a:r>
            <a:r>
              <a:rPr dirty="0" sz="1500" spc="-25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170">
                <a:solidFill>
                  <a:srgbClr val="334054"/>
                </a:solidFill>
                <a:latin typeface="Microsoft Sans Serif"/>
                <a:cs typeface="Microsoft Sans Serif"/>
              </a:rPr>
              <a:t>2022</a:t>
            </a:r>
            <a:r>
              <a:rPr dirty="0" sz="1450" spc="-170">
                <a:solidFill>
                  <a:srgbClr val="334054"/>
                </a:solidFill>
                <a:latin typeface="Dotum"/>
                <a:cs typeface="Dotum"/>
              </a:rPr>
              <a:t>년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연구에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따르면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00" spc="-140" b="1">
                <a:solidFill>
                  <a:srgbClr val="1D40AF"/>
                </a:solidFill>
                <a:latin typeface="Noto Sans JP"/>
                <a:cs typeface="Noto Sans JP"/>
              </a:rPr>
              <a:t>78%</a:t>
            </a:r>
            <a:r>
              <a:rPr dirty="0" sz="1450" spc="-140">
                <a:solidFill>
                  <a:srgbClr val="334054"/>
                </a:solidFill>
                <a:latin typeface="Dotum"/>
                <a:cs typeface="Dotum"/>
              </a:rPr>
              <a:t>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이미지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기록이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지속가능하다</a:t>
            </a:r>
            <a:r>
              <a:rPr dirty="0" sz="1450" spc="-10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0">
                <a:solidFill>
                  <a:srgbClr val="334054"/>
                </a:solidFill>
                <a:latin typeface="Dotum"/>
                <a:cs typeface="Dotum"/>
              </a:rPr>
              <a:t>응답했습니다</a:t>
            </a:r>
            <a:r>
              <a:rPr dirty="0" sz="1500" spc="-26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주요</a:t>
            </a:r>
            <a:r>
              <a:rPr dirty="0" sz="1850" spc="-20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기술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55" b="1">
                <a:solidFill>
                  <a:srgbClr val="2562EB"/>
                </a:solidFill>
                <a:latin typeface="Malgun Gothic"/>
                <a:cs typeface="Malgun Gothic"/>
              </a:rPr>
              <a:t>구성요소</a:t>
            </a:r>
            <a:endParaRPr sz="1850">
              <a:latin typeface="Malgun Gothic"/>
              <a:cs typeface="Malgun Gothic"/>
            </a:endParaRPr>
          </a:p>
          <a:p>
            <a:pPr algn="just" marL="974090">
              <a:lnSpc>
                <a:spcPct val="100000"/>
              </a:lnSpc>
              <a:spcBef>
                <a:spcPts val="830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①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이미지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인식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00" spc="-10" b="1">
                <a:solidFill>
                  <a:srgbClr val="1D40AF"/>
                </a:solidFill>
                <a:latin typeface="Noto Sans JP"/>
                <a:cs typeface="Noto Sans JP"/>
              </a:rPr>
              <a:t>AI</a:t>
            </a:r>
            <a:r>
              <a:rPr dirty="0" sz="1400" spc="-1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5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225">
                <a:solidFill>
                  <a:srgbClr val="334054"/>
                </a:solidFill>
                <a:latin typeface="Microsoft Sans Serif"/>
                <a:cs typeface="Microsoft Sans Serif"/>
              </a:rPr>
              <a:t>YOLO,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70">
                <a:solidFill>
                  <a:srgbClr val="334054"/>
                </a:solidFill>
                <a:latin typeface="Microsoft Sans Serif"/>
                <a:cs typeface="Microsoft Sans Serif"/>
              </a:rPr>
              <a:t>EfficientNet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딥러닝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모델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활용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25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②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영양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데이터베이스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8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다양한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음식의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정보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500" spc="-195">
                <a:solidFill>
                  <a:srgbClr val="334054"/>
                </a:solidFill>
                <a:latin typeface="Microsoft Sans Serif"/>
                <a:cs typeface="Microsoft Sans Serif"/>
              </a:rPr>
              <a:t>DB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연동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25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③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식품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부피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추정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4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참조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객체</a:t>
            </a:r>
            <a:r>
              <a:rPr dirty="0" sz="1500" spc="-225">
                <a:solidFill>
                  <a:srgbClr val="334054"/>
                </a:solidFill>
                <a:latin typeface="Microsoft Sans Serif"/>
                <a:cs typeface="Microsoft Sans Serif"/>
              </a:rPr>
              <a:t>(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동전</a:t>
            </a:r>
            <a:r>
              <a:rPr dirty="0" sz="1500" spc="-22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카드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185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500" spc="-185">
                <a:solidFill>
                  <a:srgbClr val="334054"/>
                </a:solidFill>
                <a:latin typeface="Microsoft Sans Serif"/>
                <a:cs typeface="Microsoft Sans Serif"/>
              </a:rPr>
              <a:t>)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기반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실제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크기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측정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300"/>
              </a:spcBef>
            </a:pPr>
            <a:r>
              <a:rPr dirty="0" sz="1450" spc="-655">
                <a:solidFill>
                  <a:srgbClr val="334054"/>
                </a:solidFill>
                <a:latin typeface="Calibri"/>
                <a:cs typeface="Calibri"/>
              </a:rPr>
              <a:t>④</a:t>
            </a:r>
            <a:r>
              <a:rPr dirty="0" sz="1450" spc="25">
                <a:solidFill>
                  <a:srgbClr val="334054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개인화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엔진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10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사용자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식습관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맞춤형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권장사항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제시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2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</a:pP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실제적</a:t>
            </a:r>
            <a:r>
              <a:rPr dirty="0" sz="1850" spc="-200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적용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영역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및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35" b="1">
                <a:solidFill>
                  <a:srgbClr val="2562EB"/>
                </a:solidFill>
                <a:latin typeface="Malgun Gothic"/>
                <a:cs typeface="Malgun Gothic"/>
              </a:rPr>
              <a:t>대표</a:t>
            </a:r>
            <a:r>
              <a:rPr dirty="0" sz="1850" spc="-185" b="1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dirty="0" sz="1850" spc="-360" b="1">
                <a:solidFill>
                  <a:srgbClr val="2562EB"/>
                </a:solidFill>
                <a:latin typeface="Malgun Gothic"/>
                <a:cs typeface="Malgun Gothic"/>
              </a:rPr>
              <a:t>사례</a:t>
            </a:r>
            <a:endParaRPr sz="1850">
              <a:latin typeface="Malgun Gothic"/>
              <a:cs typeface="Malgun Gothic"/>
            </a:endParaRPr>
          </a:p>
          <a:p>
            <a:pPr marL="974090">
              <a:lnSpc>
                <a:spcPct val="100000"/>
              </a:lnSpc>
              <a:spcBef>
                <a:spcPts val="830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①</a:t>
            </a:r>
            <a:r>
              <a:rPr dirty="0" sz="1450" spc="-13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개인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건강관리</a:t>
            </a:r>
            <a:r>
              <a:rPr dirty="0" sz="1450" spc="-14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앱</a:t>
            </a:r>
            <a:r>
              <a:rPr dirty="0" sz="1450" spc="-150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4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10">
                <a:solidFill>
                  <a:srgbClr val="334054"/>
                </a:solidFill>
                <a:latin typeface="Dotum"/>
                <a:cs typeface="Dotum"/>
              </a:rPr>
              <a:t>칼로리</a:t>
            </a:r>
            <a:r>
              <a:rPr dirty="0" sz="1500" spc="-210">
                <a:solidFill>
                  <a:srgbClr val="334054"/>
                </a:solidFill>
                <a:latin typeface="Microsoft Sans Serif"/>
                <a:cs typeface="Microsoft Sans Serif"/>
              </a:rPr>
              <a:t>AI,</a:t>
            </a:r>
            <a:r>
              <a:rPr dirty="0" sz="1500" spc="-3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125">
                <a:solidFill>
                  <a:srgbClr val="334054"/>
                </a:solidFill>
                <a:latin typeface="Microsoft Sans Serif"/>
                <a:cs typeface="Microsoft Sans Serif"/>
              </a:rPr>
              <a:t>PlateScan</a:t>
            </a:r>
            <a:r>
              <a:rPr dirty="0" sz="1500" spc="-4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일반인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대상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25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관리</a:t>
            </a:r>
            <a:r>
              <a:rPr dirty="0" sz="1450" spc="-12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서비스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25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②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만성질환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관리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9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당뇨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환자용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맞춤형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혈당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영향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예측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25"/>
              </a:spcBef>
            </a:pPr>
            <a:r>
              <a:rPr dirty="0" sz="1450" spc="-195">
                <a:solidFill>
                  <a:srgbClr val="334054"/>
                </a:solidFill>
                <a:latin typeface="Dotum"/>
                <a:cs typeface="Dotum"/>
              </a:rPr>
              <a:t>③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60" b="1">
                <a:solidFill>
                  <a:srgbClr val="1D40AF"/>
                </a:solidFill>
                <a:latin typeface="Malgun Gothic"/>
                <a:cs typeface="Malgun Gothic"/>
              </a:rPr>
              <a:t>단체급식</a:t>
            </a:r>
            <a:r>
              <a:rPr dirty="0" sz="1400" spc="-260" b="1">
                <a:solidFill>
                  <a:srgbClr val="1D40AF"/>
                </a:solidFill>
                <a:latin typeface="Noto Sans JP"/>
                <a:cs typeface="Noto Sans JP"/>
              </a:rPr>
              <a:t>/</a:t>
            </a:r>
            <a:r>
              <a:rPr dirty="0" sz="1450" spc="-260" b="1">
                <a:solidFill>
                  <a:srgbClr val="1D40AF"/>
                </a:solidFill>
                <a:latin typeface="Malgun Gothic"/>
                <a:cs typeface="Malgun Gothic"/>
              </a:rPr>
              <a:t>영양사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보조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6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25">
                <a:solidFill>
                  <a:srgbClr val="334054"/>
                </a:solidFill>
                <a:latin typeface="Dotum"/>
                <a:cs typeface="Dotum"/>
              </a:rPr>
              <a:t>학교</a:t>
            </a:r>
            <a:r>
              <a:rPr dirty="0" sz="1500" spc="-225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dirty="0" sz="1500" spc="-45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병원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등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대규모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식단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모니터링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분석</a:t>
            </a:r>
            <a:endParaRPr sz="1450">
              <a:latin typeface="Dotum"/>
              <a:cs typeface="Dotum"/>
            </a:endParaRPr>
          </a:p>
          <a:p>
            <a:pPr marL="974090">
              <a:lnSpc>
                <a:spcPct val="100000"/>
              </a:lnSpc>
              <a:spcBef>
                <a:spcPts val="225"/>
              </a:spcBef>
            </a:pPr>
            <a:r>
              <a:rPr dirty="0" sz="1450" spc="-655">
                <a:solidFill>
                  <a:srgbClr val="334054"/>
                </a:solidFill>
                <a:latin typeface="Calibri"/>
                <a:cs typeface="Calibri"/>
              </a:rPr>
              <a:t>④</a:t>
            </a:r>
            <a:r>
              <a:rPr dirty="0" sz="1450" spc="25">
                <a:solidFill>
                  <a:srgbClr val="334054"/>
                </a:solidFill>
                <a:latin typeface="Calibri"/>
                <a:cs typeface="Calibri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식품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50" spc="-290" b="1">
                <a:solidFill>
                  <a:srgbClr val="1D40AF"/>
                </a:solidFill>
                <a:latin typeface="Malgun Gothic"/>
                <a:cs typeface="Malgun Gothic"/>
              </a:rPr>
              <a:t>산업</a:t>
            </a:r>
            <a:r>
              <a:rPr dirty="0" sz="1450" spc="-155" b="1">
                <a:solidFill>
                  <a:srgbClr val="1D40AF"/>
                </a:solidFill>
                <a:latin typeface="Malgun Gothic"/>
                <a:cs typeface="Malgun Gothic"/>
              </a:rPr>
              <a:t> </a:t>
            </a:r>
            <a:r>
              <a:rPr dirty="0" sz="1400" spc="-85" b="1">
                <a:solidFill>
                  <a:srgbClr val="1D40AF"/>
                </a:solidFill>
                <a:latin typeface="Noto Sans JP"/>
                <a:cs typeface="Noto Sans JP"/>
              </a:rPr>
              <a:t>R&amp;D</a:t>
            </a:r>
            <a:r>
              <a:rPr dirty="0" sz="1400" spc="5" b="1">
                <a:solidFill>
                  <a:srgbClr val="1D40AF"/>
                </a:solidFill>
                <a:latin typeface="Noto Sans JP"/>
                <a:cs typeface="Noto Sans JP"/>
              </a:rPr>
              <a:t> </a:t>
            </a:r>
            <a:r>
              <a:rPr dirty="0" sz="150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dirty="0" sz="1500" spc="-8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제품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개발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및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영양표시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4054"/>
                </a:solidFill>
                <a:latin typeface="Dotum"/>
                <a:cs typeface="Dotum"/>
              </a:rPr>
              <a:t>자동화</a:t>
            </a:r>
            <a:r>
              <a:rPr dirty="0" sz="1450" spc="-130">
                <a:solidFill>
                  <a:srgbClr val="334054"/>
                </a:solidFill>
                <a:latin typeface="Dotum"/>
                <a:cs typeface="Dotum"/>
              </a:rPr>
              <a:t> </a:t>
            </a:r>
            <a:r>
              <a:rPr dirty="0" sz="1450" spc="-315">
                <a:solidFill>
                  <a:srgbClr val="334054"/>
                </a:solidFill>
                <a:latin typeface="Dotum"/>
                <a:cs typeface="Dotum"/>
              </a:rPr>
              <a:t>지원</a:t>
            </a:r>
            <a:endParaRPr sz="14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2025-07-31T05:03:27Z</dcterms:created>
  <dcterms:modified xsi:type="dcterms:W3CDTF">2025-07-31T05:03:27Z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2025-07-31T00:00:00Z</vt:filetime>
  </property>
  <property fmtid="{D5CDD505-2E9C-101B-9397-08002B2CF9AE}" pid="3" name="Producer">
    <vt:lpwstr>pypdf</vt:lpwstr>
  </property>
  <property fmtid="{D5CDD505-2E9C-101B-9397-08002B2CF9AE}" pid="4" name="LastSaved">
    <vt:filetime>2025-07-31T00:00:00Z</vt:filetime>
  </property>
</Properties>
</file>